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sldIdLst>
    <p:sldId id="512" r:id="rId2"/>
    <p:sldId id="513" r:id="rId3"/>
    <p:sldId id="514" r:id="rId4"/>
    <p:sldId id="259" r:id="rId5"/>
    <p:sldId id="515" r:id="rId6"/>
    <p:sldId id="261" r:id="rId7"/>
    <p:sldId id="516" r:id="rId8"/>
    <p:sldId id="263" r:id="rId9"/>
    <p:sldId id="264" r:id="rId10"/>
    <p:sldId id="265" r:id="rId11"/>
    <p:sldId id="266" r:id="rId12"/>
    <p:sldId id="51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300" r:id="rId31"/>
    <p:sldId id="551" r:id="rId32"/>
    <p:sldId id="552" r:id="rId33"/>
    <p:sldId id="534" r:id="rId34"/>
    <p:sldId id="287" r:id="rId35"/>
    <p:sldId id="544" r:id="rId36"/>
    <p:sldId id="256" r:id="rId37"/>
    <p:sldId id="354" r:id="rId38"/>
    <p:sldId id="347" r:id="rId39"/>
    <p:sldId id="356" r:id="rId40"/>
    <p:sldId id="547" r:id="rId41"/>
    <p:sldId id="285" r:id="rId42"/>
    <p:sldId id="559"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6024"/>
  </p:normalViewPr>
  <p:slideViewPr>
    <p:cSldViewPr snapToGrid="0">
      <p:cViewPr varScale="1">
        <p:scale>
          <a:sx n="78" d="100"/>
          <a:sy n="78" d="100"/>
        </p:scale>
        <p:origin x="192" y="3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83226-C6C0-2F4F-941E-E902122FE864}" type="datetimeFigureOut">
              <a:rPr lang="en-US" smtClean="0"/>
              <a:t>10/6/22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4AE172-222B-1A4B-9F45-2462008FB9CE}" type="slidenum">
              <a:rPr lang="en-US" smtClean="0"/>
              <a:t>‹#›</a:t>
            </a:fld>
            <a:endParaRPr lang="en-US"/>
          </a:p>
        </p:txBody>
      </p:sp>
    </p:spTree>
    <p:extLst>
      <p:ext uri="{BB962C8B-B14F-4D97-AF65-F5344CB8AC3E}">
        <p14:creationId xmlns:p14="http://schemas.microsoft.com/office/powerpoint/2010/main" val="2413256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Autonomous</a:t>
            </a:r>
            <a:r>
              <a:rPr lang="en-US" baseline="0" dirty="0"/>
              <a:t> vehicle technology already on the road. Evolved from aerospace industry. 100 years ago took an animal – horse – out of our transportation system because cars were cheaper, cleaner, and safer. Today, taking another animal – us – out of the system because AV cheaper (1/3 to ¼ cost per mile), cleaner (electric powered), and safer (saving most of the over 30,000 deaths and 100s of thousands of injuries annually). As part of car sharing services, becomes efficient, inexpensive, and pervasive taxi service with annual contracts</a:t>
            </a:r>
            <a:endParaRPr lang="en-US" dirty="0"/>
          </a:p>
        </p:txBody>
      </p:sp>
      <p:sp>
        <p:nvSpPr>
          <p:cNvPr id="4" name="Slide Number Placeholder 3"/>
          <p:cNvSpPr>
            <a:spLocks noGrp="1"/>
          </p:cNvSpPr>
          <p:nvPr>
            <p:ph type="sldNum" sz="quarter" idx="10"/>
          </p:nvPr>
        </p:nvSpPr>
        <p:spPr/>
        <p:txBody>
          <a:bodyPr/>
          <a:lstStyle/>
          <a:p>
            <a:fld id="{D3BDAFDA-8D13-1F4F-BD97-C563FAE21D1E}" type="slidenum">
              <a:rPr lang="en-US" smtClean="0"/>
              <a:t>38</a:t>
            </a:fld>
            <a:endParaRPr lang="en-US"/>
          </a:p>
        </p:txBody>
      </p:sp>
    </p:spTree>
    <p:extLst>
      <p:ext uri="{BB962C8B-B14F-4D97-AF65-F5344CB8AC3E}">
        <p14:creationId xmlns:p14="http://schemas.microsoft.com/office/powerpoint/2010/main" val="3340535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D68761-BEE9-7C46-9416-B912BFEC4B69}" type="datetimeFigureOut">
              <a:rPr lang="en-US" smtClean="0"/>
              <a:t>10/6/22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4219C-6E3B-7042-AE69-0B435201672C}" type="slidenum">
              <a:rPr lang="en-US" smtClean="0"/>
              <a:t>‹#›</a:t>
            </a:fld>
            <a:endParaRPr lang="en-US"/>
          </a:p>
        </p:txBody>
      </p:sp>
    </p:spTree>
    <p:extLst>
      <p:ext uri="{BB962C8B-B14F-4D97-AF65-F5344CB8AC3E}">
        <p14:creationId xmlns:p14="http://schemas.microsoft.com/office/powerpoint/2010/main" val="300120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D68761-BEE9-7C46-9416-B912BFEC4B69}" type="datetimeFigureOut">
              <a:rPr lang="en-US" smtClean="0"/>
              <a:t>10/6/22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4219C-6E3B-7042-AE69-0B435201672C}" type="slidenum">
              <a:rPr lang="en-US" smtClean="0"/>
              <a:t>‹#›</a:t>
            </a:fld>
            <a:endParaRPr lang="en-US"/>
          </a:p>
        </p:txBody>
      </p:sp>
    </p:spTree>
    <p:extLst>
      <p:ext uri="{BB962C8B-B14F-4D97-AF65-F5344CB8AC3E}">
        <p14:creationId xmlns:p14="http://schemas.microsoft.com/office/powerpoint/2010/main" val="1512251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D68761-BEE9-7C46-9416-B912BFEC4B69}" type="datetimeFigureOut">
              <a:rPr lang="en-US" smtClean="0"/>
              <a:t>10/6/22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4219C-6E3B-7042-AE69-0B435201672C}" type="slidenum">
              <a:rPr lang="en-US" smtClean="0"/>
              <a:t>‹#›</a:t>
            </a:fld>
            <a:endParaRPr lang="en-US"/>
          </a:p>
        </p:txBody>
      </p:sp>
    </p:spTree>
    <p:extLst>
      <p:ext uri="{BB962C8B-B14F-4D97-AF65-F5344CB8AC3E}">
        <p14:creationId xmlns:p14="http://schemas.microsoft.com/office/powerpoint/2010/main" val="571638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D68761-BEE9-7C46-9416-B912BFEC4B69}" type="datetimeFigureOut">
              <a:rPr lang="en-US" smtClean="0"/>
              <a:t>10/6/22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4219C-6E3B-7042-AE69-0B435201672C}" type="slidenum">
              <a:rPr lang="en-US" smtClean="0"/>
              <a:t>‹#›</a:t>
            </a:fld>
            <a:endParaRPr lang="en-US"/>
          </a:p>
        </p:txBody>
      </p:sp>
    </p:spTree>
    <p:extLst>
      <p:ext uri="{BB962C8B-B14F-4D97-AF65-F5344CB8AC3E}">
        <p14:creationId xmlns:p14="http://schemas.microsoft.com/office/powerpoint/2010/main" val="114147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D68761-BEE9-7C46-9416-B912BFEC4B69}" type="datetimeFigureOut">
              <a:rPr lang="en-US" smtClean="0"/>
              <a:t>10/6/22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4219C-6E3B-7042-AE69-0B435201672C}" type="slidenum">
              <a:rPr lang="en-US" smtClean="0"/>
              <a:t>‹#›</a:t>
            </a:fld>
            <a:endParaRPr lang="en-US"/>
          </a:p>
        </p:txBody>
      </p:sp>
    </p:spTree>
    <p:extLst>
      <p:ext uri="{BB962C8B-B14F-4D97-AF65-F5344CB8AC3E}">
        <p14:creationId xmlns:p14="http://schemas.microsoft.com/office/powerpoint/2010/main" val="64878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D68761-BEE9-7C46-9416-B912BFEC4B69}" type="datetimeFigureOut">
              <a:rPr lang="en-US" smtClean="0"/>
              <a:t>10/6/22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74219C-6E3B-7042-AE69-0B435201672C}" type="slidenum">
              <a:rPr lang="en-US" smtClean="0"/>
              <a:t>‹#›</a:t>
            </a:fld>
            <a:endParaRPr lang="en-US"/>
          </a:p>
        </p:txBody>
      </p:sp>
    </p:spTree>
    <p:extLst>
      <p:ext uri="{BB962C8B-B14F-4D97-AF65-F5344CB8AC3E}">
        <p14:creationId xmlns:p14="http://schemas.microsoft.com/office/powerpoint/2010/main" val="1554029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D68761-BEE9-7C46-9416-B912BFEC4B69}" type="datetimeFigureOut">
              <a:rPr lang="en-US" smtClean="0"/>
              <a:t>10/6/22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74219C-6E3B-7042-AE69-0B435201672C}" type="slidenum">
              <a:rPr lang="en-US" smtClean="0"/>
              <a:t>‹#›</a:t>
            </a:fld>
            <a:endParaRPr lang="en-US"/>
          </a:p>
        </p:txBody>
      </p:sp>
    </p:spTree>
    <p:extLst>
      <p:ext uri="{BB962C8B-B14F-4D97-AF65-F5344CB8AC3E}">
        <p14:creationId xmlns:p14="http://schemas.microsoft.com/office/powerpoint/2010/main" val="536064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D68761-BEE9-7C46-9416-B912BFEC4B69}" type="datetimeFigureOut">
              <a:rPr lang="en-US" smtClean="0"/>
              <a:t>10/6/22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74219C-6E3B-7042-AE69-0B435201672C}" type="slidenum">
              <a:rPr lang="en-US" smtClean="0"/>
              <a:t>‹#›</a:t>
            </a:fld>
            <a:endParaRPr lang="en-US"/>
          </a:p>
        </p:txBody>
      </p:sp>
    </p:spTree>
    <p:extLst>
      <p:ext uri="{BB962C8B-B14F-4D97-AF65-F5344CB8AC3E}">
        <p14:creationId xmlns:p14="http://schemas.microsoft.com/office/powerpoint/2010/main" val="2236333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D68761-BEE9-7C46-9416-B912BFEC4B69}" type="datetimeFigureOut">
              <a:rPr lang="en-US" smtClean="0"/>
              <a:t>10/6/22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74219C-6E3B-7042-AE69-0B435201672C}" type="slidenum">
              <a:rPr lang="en-US" smtClean="0"/>
              <a:t>‹#›</a:t>
            </a:fld>
            <a:endParaRPr lang="en-US"/>
          </a:p>
        </p:txBody>
      </p:sp>
    </p:spTree>
    <p:extLst>
      <p:ext uri="{BB962C8B-B14F-4D97-AF65-F5344CB8AC3E}">
        <p14:creationId xmlns:p14="http://schemas.microsoft.com/office/powerpoint/2010/main" val="3301271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D68761-BEE9-7C46-9416-B912BFEC4B69}" type="datetimeFigureOut">
              <a:rPr lang="en-US" smtClean="0"/>
              <a:t>10/6/22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74219C-6E3B-7042-AE69-0B435201672C}" type="slidenum">
              <a:rPr lang="en-US" smtClean="0"/>
              <a:t>‹#›</a:t>
            </a:fld>
            <a:endParaRPr lang="en-US"/>
          </a:p>
        </p:txBody>
      </p:sp>
    </p:spTree>
    <p:extLst>
      <p:ext uri="{BB962C8B-B14F-4D97-AF65-F5344CB8AC3E}">
        <p14:creationId xmlns:p14="http://schemas.microsoft.com/office/powerpoint/2010/main" val="2636224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D68761-BEE9-7C46-9416-B912BFEC4B69}" type="datetimeFigureOut">
              <a:rPr lang="en-US" smtClean="0"/>
              <a:t>10/6/22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74219C-6E3B-7042-AE69-0B435201672C}" type="slidenum">
              <a:rPr lang="en-US" smtClean="0"/>
              <a:t>‹#›</a:t>
            </a:fld>
            <a:endParaRPr lang="en-US"/>
          </a:p>
        </p:txBody>
      </p:sp>
    </p:spTree>
    <p:extLst>
      <p:ext uri="{BB962C8B-B14F-4D97-AF65-F5344CB8AC3E}">
        <p14:creationId xmlns:p14="http://schemas.microsoft.com/office/powerpoint/2010/main" val="1749226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D68761-BEE9-7C46-9416-B912BFEC4B69}" type="datetimeFigureOut">
              <a:rPr lang="en-US" smtClean="0"/>
              <a:t>10/6/22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74219C-6E3B-7042-AE69-0B435201672C}" type="slidenum">
              <a:rPr lang="en-US" smtClean="0"/>
              <a:t>‹#›</a:t>
            </a:fld>
            <a:endParaRPr lang="en-US"/>
          </a:p>
        </p:txBody>
      </p:sp>
    </p:spTree>
    <p:extLst>
      <p:ext uri="{BB962C8B-B14F-4D97-AF65-F5344CB8AC3E}">
        <p14:creationId xmlns:p14="http://schemas.microsoft.com/office/powerpoint/2010/main" val="105755134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tfisher@umn.edu"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25006" y="840620"/>
            <a:ext cx="5742940" cy="832485"/>
          </a:xfrm>
          <a:prstGeom prst="rect">
            <a:avLst/>
          </a:prstGeom>
        </p:spPr>
        <p:txBody>
          <a:bodyPr vert="horz" wrap="square" lIns="0" tIns="12065" rIns="0" bIns="0" rtlCol="0">
            <a:spAutoFit/>
          </a:bodyPr>
          <a:lstStyle/>
          <a:p>
            <a:pPr marL="12700">
              <a:lnSpc>
                <a:spcPct val="100000"/>
              </a:lnSpc>
              <a:spcBef>
                <a:spcPts val="95"/>
              </a:spcBef>
            </a:pPr>
            <a:r>
              <a:rPr sz="5300" spc="10" dirty="0">
                <a:solidFill>
                  <a:srgbClr val="FFC000"/>
                </a:solidFill>
              </a:rPr>
              <a:t>Post-Pandemic</a:t>
            </a:r>
            <a:r>
              <a:rPr sz="5300" spc="-45" dirty="0">
                <a:solidFill>
                  <a:srgbClr val="FFC000"/>
                </a:solidFill>
              </a:rPr>
              <a:t> </a:t>
            </a:r>
            <a:r>
              <a:rPr sz="5300" spc="35" dirty="0">
                <a:solidFill>
                  <a:srgbClr val="FFC000"/>
                </a:solidFill>
              </a:rPr>
              <a:t>Cities</a:t>
            </a:r>
            <a:endParaRPr sz="5300" dirty="0"/>
          </a:p>
        </p:txBody>
      </p:sp>
      <p:sp>
        <p:nvSpPr>
          <p:cNvPr id="3" name="object 3"/>
          <p:cNvSpPr txBox="1">
            <a:spLocks noGrp="1"/>
          </p:cNvSpPr>
          <p:nvPr>
            <p:ph idx="1"/>
          </p:nvPr>
        </p:nvSpPr>
        <p:spPr>
          <a:xfrm>
            <a:off x="838200" y="2587625"/>
            <a:ext cx="10515600" cy="1916550"/>
          </a:xfrm>
          <a:prstGeom prst="rect">
            <a:avLst/>
          </a:prstGeom>
        </p:spPr>
        <p:txBody>
          <a:bodyPr vert="horz" wrap="square" lIns="0" tIns="56515" rIns="0" bIns="0" rtlCol="0">
            <a:spAutoFit/>
          </a:bodyPr>
          <a:lstStyle/>
          <a:p>
            <a:pPr marL="227329" marR="219075" indent="0" algn="ctr">
              <a:lnSpc>
                <a:spcPts val="3000"/>
              </a:lnSpc>
              <a:spcBef>
                <a:spcPts val="445"/>
              </a:spcBef>
              <a:buNone/>
            </a:pPr>
            <a:r>
              <a:rPr spc="20" dirty="0"/>
              <a:t>Thomas  Fisher </a:t>
            </a:r>
            <a:r>
              <a:rPr spc="25" dirty="0"/>
              <a:t> </a:t>
            </a:r>
            <a:r>
              <a:rPr spc="-25" dirty="0"/>
              <a:t>Professor,</a:t>
            </a:r>
            <a:r>
              <a:rPr spc="10" dirty="0"/>
              <a:t> </a:t>
            </a:r>
            <a:r>
              <a:rPr spc="20" dirty="0"/>
              <a:t>School</a:t>
            </a:r>
            <a:r>
              <a:rPr spc="15" dirty="0"/>
              <a:t> </a:t>
            </a:r>
            <a:r>
              <a:rPr spc="20" dirty="0"/>
              <a:t>of</a:t>
            </a:r>
            <a:r>
              <a:rPr spc="15" dirty="0"/>
              <a:t> </a:t>
            </a:r>
            <a:r>
              <a:rPr spc="5" dirty="0"/>
              <a:t>Architecture </a:t>
            </a:r>
            <a:r>
              <a:rPr spc="10" dirty="0"/>
              <a:t> </a:t>
            </a:r>
            <a:endParaRPr lang="en-US" spc="10" dirty="0"/>
          </a:p>
          <a:p>
            <a:pPr marL="227329" marR="219075" indent="0" algn="ctr">
              <a:lnSpc>
                <a:spcPts val="3000"/>
              </a:lnSpc>
              <a:spcBef>
                <a:spcPts val="445"/>
              </a:spcBef>
              <a:buNone/>
            </a:pPr>
            <a:r>
              <a:rPr spc="-20" dirty="0"/>
              <a:t>Director,</a:t>
            </a:r>
            <a:r>
              <a:rPr spc="10" dirty="0"/>
              <a:t> </a:t>
            </a:r>
            <a:r>
              <a:rPr spc="15" dirty="0"/>
              <a:t>Minnesota</a:t>
            </a:r>
            <a:r>
              <a:rPr spc="20" dirty="0"/>
              <a:t> Design</a:t>
            </a:r>
            <a:r>
              <a:rPr spc="5" dirty="0"/>
              <a:t> </a:t>
            </a:r>
            <a:r>
              <a:rPr spc="10" dirty="0"/>
              <a:t>Center</a:t>
            </a:r>
          </a:p>
          <a:p>
            <a:pPr marL="0" indent="0" algn="ctr">
              <a:lnSpc>
                <a:spcPts val="2850"/>
              </a:lnSpc>
              <a:buNone/>
            </a:pPr>
            <a:r>
              <a:rPr spc="10" dirty="0"/>
              <a:t>University</a:t>
            </a:r>
            <a:r>
              <a:rPr dirty="0"/>
              <a:t> </a:t>
            </a:r>
            <a:r>
              <a:rPr spc="20" dirty="0"/>
              <a:t>of</a:t>
            </a:r>
            <a:r>
              <a:rPr spc="5" dirty="0"/>
              <a:t> </a:t>
            </a:r>
            <a:r>
              <a:rPr spc="15" dirty="0"/>
              <a:t>Minnesota,</a:t>
            </a:r>
            <a:r>
              <a:rPr spc="5" dirty="0"/>
              <a:t> </a:t>
            </a:r>
            <a:r>
              <a:rPr spc="20" dirty="0"/>
              <a:t>Minneapolis</a:t>
            </a:r>
          </a:p>
          <a:p>
            <a:pPr marL="0" indent="0" algn="ctr">
              <a:lnSpc>
                <a:spcPts val="3200"/>
              </a:lnSpc>
              <a:buNone/>
            </a:pPr>
            <a:r>
              <a:rPr spc="20" dirty="0">
                <a:hlinkClick r:id="rId2">
                  <a:extLst>
                    <a:ext uri="{A12FA001-AC4F-418D-AE19-62706E023703}">
                      <ahyp:hlinkClr xmlns:ahyp="http://schemas.microsoft.com/office/drawing/2018/hyperlinkcolor" val="tx"/>
                    </a:ext>
                  </a:extLst>
                </a:hlinkClick>
              </a:rPr>
              <a:t>tfisher@umn.edu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6939" y="759459"/>
            <a:ext cx="10352405" cy="494220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C000"/>
                </a:solidFill>
                <a:latin typeface="Calibri"/>
                <a:cs typeface="Calibri"/>
              </a:rPr>
              <a:t>A</a:t>
            </a:r>
            <a:r>
              <a:rPr sz="2800" spc="-10" dirty="0">
                <a:solidFill>
                  <a:srgbClr val="FFC000"/>
                </a:solidFill>
                <a:latin typeface="Calibri"/>
                <a:cs typeface="Calibri"/>
              </a:rPr>
              <a:t> disrupted office</a:t>
            </a:r>
            <a:r>
              <a:rPr sz="2800" spc="-20" dirty="0">
                <a:solidFill>
                  <a:srgbClr val="FFC000"/>
                </a:solidFill>
                <a:latin typeface="Calibri"/>
                <a:cs typeface="Calibri"/>
              </a:rPr>
              <a:t> </a:t>
            </a:r>
            <a:r>
              <a:rPr sz="2800" spc="-5" dirty="0">
                <a:solidFill>
                  <a:srgbClr val="FFC000"/>
                </a:solidFill>
                <a:latin typeface="Calibri"/>
                <a:cs typeface="Calibri"/>
              </a:rPr>
              <a:t>industry</a:t>
            </a:r>
            <a:endParaRPr sz="2800" dirty="0">
              <a:latin typeface="Calibri"/>
              <a:cs typeface="Calibri"/>
            </a:endParaRPr>
          </a:p>
          <a:p>
            <a:pPr>
              <a:lnSpc>
                <a:spcPct val="100000"/>
              </a:lnSpc>
              <a:spcBef>
                <a:spcPts val="10"/>
              </a:spcBef>
            </a:pPr>
            <a:endParaRPr sz="4250" dirty="0">
              <a:latin typeface="Calibri"/>
              <a:cs typeface="Calibri"/>
            </a:endParaRPr>
          </a:p>
          <a:p>
            <a:pPr marL="241300" marR="5080" indent="-228600">
              <a:lnSpc>
                <a:spcPts val="3000"/>
              </a:lnSpc>
              <a:buFont typeface="Arial"/>
              <a:buChar char="•"/>
              <a:tabLst>
                <a:tab pos="241300" algn="l"/>
              </a:tabLst>
            </a:pPr>
            <a:r>
              <a:rPr sz="2800" dirty="0">
                <a:solidFill>
                  <a:srgbClr val="FFFFFF"/>
                </a:solidFill>
                <a:latin typeface="Calibri"/>
                <a:cs typeface="Calibri"/>
              </a:rPr>
              <a:t>42% </a:t>
            </a:r>
            <a:r>
              <a:rPr sz="2800" spc="-5" dirty="0">
                <a:solidFill>
                  <a:srgbClr val="FFFFFF"/>
                </a:solidFill>
                <a:latin typeface="Calibri"/>
                <a:cs typeface="Calibri"/>
              </a:rPr>
              <a:t>of</a:t>
            </a:r>
            <a:r>
              <a:rPr sz="2800" spc="5" dirty="0">
                <a:solidFill>
                  <a:srgbClr val="FFFFFF"/>
                </a:solidFill>
                <a:latin typeface="Calibri"/>
                <a:cs typeface="Calibri"/>
              </a:rPr>
              <a:t> </a:t>
            </a:r>
            <a:r>
              <a:rPr sz="2800" spc="-5" dirty="0">
                <a:solidFill>
                  <a:srgbClr val="FFFFFF"/>
                </a:solidFill>
                <a:latin typeface="Calibri"/>
                <a:cs typeface="Calibri"/>
              </a:rPr>
              <a:t>the</a:t>
            </a:r>
            <a:r>
              <a:rPr sz="2800" dirty="0">
                <a:solidFill>
                  <a:srgbClr val="FFFFFF"/>
                </a:solidFill>
                <a:latin typeface="Calibri"/>
                <a:cs typeface="Calibri"/>
              </a:rPr>
              <a:t> </a:t>
            </a:r>
            <a:r>
              <a:rPr sz="2800" spc="-20" dirty="0">
                <a:solidFill>
                  <a:srgbClr val="FFFFFF"/>
                </a:solidFill>
                <a:latin typeface="Calibri"/>
                <a:cs typeface="Calibri"/>
              </a:rPr>
              <a:t>workforce</a:t>
            </a:r>
            <a:r>
              <a:rPr sz="2800" spc="5" dirty="0">
                <a:solidFill>
                  <a:srgbClr val="FFFFFF"/>
                </a:solidFill>
                <a:latin typeface="Calibri"/>
                <a:cs typeface="Calibri"/>
              </a:rPr>
              <a:t> </a:t>
            </a:r>
            <a:r>
              <a:rPr sz="2800" spc="-5" dirty="0">
                <a:solidFill>
                  <a:srgbClr val="FFFFFF"/>
                </a:solidFill>
                <a:latin typeface="Calibri"/>
                <a:cs typeface="Calibri"/>
              </a:rPr>
              <a:t>is</a:t>
            </a:r>
            <a:r>
              <a:rPr sz="2800" spc="5" dirty="0">
                <a:solidFill>
                  <a:srgbClr val="FFFFFF"/>
                </a:solidFill>
                <a:latin typeface="Calibri"/>
                <a:cs typeface="Calibri"/>
              </a:rPr>
              <a:t> </a:t>
            </a:r>
            <a:r>
              <a:rPr sz="2800" spc="-5" dirty="0">
                <a:solidFill>
                  <a:srgbClr val="FFFFFF"/>
                </a:solidFill>
                <a:latin typeface="Calibri"/>
                <a:cs typeface="Calibri"/>
              </a:rPr>
              <a:t>now</a:t>
            </a:r>
            <a:r>
              <a:rPr sz="2800" spc="5" dirty="0">
                <a:solidFill>
                  <a:srgbClr val="FFFFFF"/>
                </a:solidFill>
                <a:latin typeface="Calibri"/>
                <a:cs typeface="Calibri"/>
              </a:rPr>
              <a:t> </a:t>
            </a:r>
            <a:r>
              <a:rPr sz="2800" spc="-10" dirty="0">
                <a:solidFill>
                  <a:srgbClr val="FFFFFF"/>
                </a:solidFill>
                <a:latin typeface="Calibri"/>
                <a:cs typeface="Calibri"/>
              </a:rPr>
              <a:t>working</a:t>
            </a:r>
            <a:r>
              <a:rPr sz="2800" dirty="0">
                <a:solidFill>
                  <a:srgbClr val="FFFFFF"/>
                </a:solidFill>
                <a:latin typeface="Calibri"/>
                <a:cs typeface="Calibri"/>
              </a:rPr>
              <a:t> </a:t>
            </a:r>
            <a:r>
              <a:rPr sz="2800" spc="-15" dirty="0">
                <a:solidFill>
                  <a:srgbClr val="FFFFFF"/>
                </a:solidFill>
                <a:latin typeface="Calibri"/>
                <a:cs typeface="Calibri"/>
              </a:rPr>
              <a:t>from</a:t>
            </a:r>
            <a:r>
              <a:rPr sz="2800" spc="10" dirty="0">
                <a:solidFill>
                  <a:srgbClr val="FFFFFF"/>
                </a:solidFill>
                <a:latin typeface="Calibri"/>
                <a:cs typeface="Calibri"/>
              </a:rPr>
              <a:t> </a:t>
            </a:r>
            <a:r>
              <a:rPr sz="2800" spc="-5" dirty="0">
                <a:solidFill>
                  <a:srgbClr val="FFFFFF"/>
                </a:solidFill>
                <a:latin typeface="Calibri"/>
                <a:cs typeface="Calibri"/>
              </a:rPr>
              <a:t>home</a:t>
            </a:r>
            <a:r>
              <a:rPr sz="2800" spc="5" dirty="0">
                <a:solidFill>
                  <a:srgbClr val="FFFFFF"/>
                </a:solidFill>
                <a:latin typeface="Calibri"/>
                <a:cs typeface="Calibri"/>
              </a:rPr>
              <a:t> </a:t>
            </a:r>
            <a:r>
              <a:rPr sz="2800" spc="-5" dirty="0">
                <a:solidFill>
                  <a:srgbClr val="FFFFFF"/>
                </a:solidFill>
                <a:latin typeface="Calibri"/>
                <a:cs typeface="Calibri"/>
              </a:rPr>
              <a:t>full-time,</a:t>
            </a:r>
            <a:r>
              <a:rPr sz="2800" spc="5" dirty="0">
                <a:solidFill>
                  <a:srgbClr val="FFFFFF"/>
                </a:solidFill>
                <a:latin typeface="Calibri"/>
                <a:cs typeface="Calibri"/>
              </a:rPr>
              <a:t> </a:t>
            </a:r>
            <a:r>
              <a:rPr sz="2800" spc="-10" dirty="0">
                <a:solidFill>
                  <a:srgbClr val="FFFFFF"/>
                </a:solidFill>
                <a:latin typeface="Calibri"/>
                <a:cs typeface="Calibri"/>
              </a:rPr>
              <a:t>accounting </a:t>
            </a:r>
            <a:r>
              <a:rPr sz="2800" spc="-615" dirty="0">
                <a:solidFill>
                  <a:srgbClr val="FFFFFF"/>
                </a:solidFill>
                <a:latin typeface="Calibri"/>
                <a:cs typeface="Calibri"/>
              </a:rPr>
              <a:t> </a:t>
            </a:r>
            <a:r>
              <a:rPr sz="2800" spc="-25" dirty="0">
                <a:solidFill>
                  <a:srgbClr val="FFFFFF"/>
                </a:solidFill>
                <a:latin typeface="Calibri"/>
                <a:cs typeface="Calibri"/>
              </a:rPr>
              <a:t>for</a:t>
            </a:r>
            <a:r>
              <a:rPr sz="2800" dirty="0">
                <a:solidFill>
                  <a:srgbClr val="FFFFFF"/>
                </a:solidFill>
                <a:latin typeface="Calibri"/>
                <a:cs typeface="Calibri"/>
              </a:rPr>
              <a:t> </a:t>
            </a:r>
            <a:r>
              <a:rPr sz="2800" spc="-10" dirty="0">
                <a:solidFill>
                  <a:srgbClr val="FFFFFF"/>
                </a:solidFill>
                <a:latin typeface="Calibri"/>
                <a:cs typeface="Calibri"/>
              </a:rPr>
              <a:t>2/3rd</a:t>
            </a:r>
            <a:r>
              <a:rPr sz="2800" spc="5" dirty="0">
                <a:solidFill>
                  <a:srgbClr val="FFFFFF"/>
                </a:solidFill>
                <a:latin typeface="Calibri"/>
                <a:cs typeface="Calibri"/>
              </a:rPr>
              <a:t> </a:t>
            </a:r>
            <a:r>
              <a:rPr sz="2800" spc="-5" dirty="0">
                <a:solidFill>
                  <a:srgbClr val="FFFFFF"/>
                </a:solidFill>
                <a:latin typeface="Calibri"/>
                <a:cs typeface="Calibri"/>
              </a:rPr>
              <a:t>of </a:t>
            </a:r>
            <a:r>
              <a:rPr sz="2800" spc="-15" dirty="0">
                <a:solidFill>
                  <a:srgbClr val="FFFFFF"/>
                </a:solidFill>
                <a:latin typeface="Calibri"/>
                <a:cs typeface="Calibri"/>
              </a:rPr>
              <a:t>U.S.</a:t>
            </a:r>
            <a:r>
              <a:rPr sz="2800" spc="5" dirty="0">
                <a:solidFill>
                  <a:srgbClr val="FFFFFF"/>
                </a:solidFill>
                <a:latin typeface="Calibri"/>
                <a:cs typeface="Calibri"/>
              </a:rPr>
              <a:t> </a:t>
            </a:r>
            <a:r>
              <a:rPr sz="2800" spc="-10" dirty="0">
                <a:solidFill>
                  <a:srgbClr val="FFFFFF"/>
                </a:solidFill>
                <a:latin typeface="Calibri"/>
                <a:cs typeface="Calibri"/>
              </a:rPr>
              <a:t>economic</a:t>
            </a:r>
            <a:r>
              <a:rPr sz="2800" spc="5" dirty="0">
                <a:solidFill>
                  <a:srgbClr val="FFFFFF"/>
                </a:solidFill>
                <a:latin typeface="Calibri"/>
                <a:cs typeface="Calibri"/>
              </a:rPr>
              <a:t> </a:t>
            </a:r>
            <a:r>
              <a:rPr sz="2800" spc="-30" dirty="0">
                <a:solidFill>
                  <a:srgbClr val="FFFFFF"/>
                </a:solidFill>
                <a:latin typeface="Calibri"/>
                <a:cs typeface="Calibri"/>
              </a:rPr>
              <a:t>activity.</a:t>
            </a:r>
            <a:endParaRPr sz="2800" dirty="0">
              <a:latin typeface="Calibri"/>
              <a:cs typeface="Calibri"/>
            </a:endParaRPr>
          </a:p>
          <a:p>
            <a:pPr>
              <a:lnSpc>
                <a:spcPct val="100000"/>
              </a:lnSpc>
              <a:spcBef>
                <a:spcPts val="40"/>
              </a:spcBef>
              <a:buClr>
                <a:srgbClr val="FFFFFF"/>
              </a:buClr>
              <a:buFont typeface="Arial"/>
              <a:buChar char="•"/>
            </a:pPr>
            <a:endParaRPr sz="3150" dirty="0">
              <a:latin typeface="Calibri"/>
              <a:cs typeface="Calibri"/>
            </a:endParaRPr>
          </a:p>
          <a:p>
            <a:pPr marL="241300" marR="1342390" indent="-228600">
              <a:lnSpc>
                <a:spcPts val="3120"/>
              </a:lnSpc>
              <a:spcBef>
                <a:spcPts val="5"/>
              </a:spcBef>
              <a:buFont typeface="Arial"/>
              <a:buChar char="•"/>
              <a:tabLst>
                <a:tab pos="241300" algn="l"/>
              </a:tabLst>
            </a:pPr>
            <a:r>
              <a:rPr sz="2800" dirty="0">
                <a:solidFill>
                  <a:srgbClr val="FFFFFF"/>
                </a:solidFill>
                <a:latin typeface="Calibri"/>
                <a:cs typeface="Calibri"/>
              </a:rPr>
              <a:t>91%</a:t>
            </a:r>
            <a:r>
              <a:rPr sz="2800" spc="-5" dirty="0">
                <a:solidFill>
                  <a:srgbClr val="FFFFFF"/>
                </a:solidFill>
                <a:latin typeface="Calibri"/>
                <a:cs typeface="Calibri"/>
              </a:rPr>
              <a:t> of</a:t>
            </a:r>
            <a:r>
              <a:rPr sz="2800" dirty="0">
                <a:solidFill>
                  <a:srgbClr val="FFFFFF"/>
                </a:solidFill>
                <a:latin typeface="Calibri"/>
                <a:cs typeface="Calibri"/>
              </a:rPr>
              <a:t> </a:t>
            </a:r>
            <a:r>
              <a:rPr sz="2800" spc="-5" dirty="0">
                <a:solidFill>
                  <a:srgbClr val="FFFFFF"/>
                </a:solidFill>
                <a:latin typeface="Calibri"/>
                <a:cs typeface="Calibri"/>
              </a:rPr>
              <a:t>the</a:t>
            </a:r>
            <a:r>
              <a:rPr sz="2800" spc="-10" dirty="0">
                <a:solidFill>
                  <a:srgbClr val="FFFFFF"/>
                </a:solidFill>
                <a:latin typeface="Calibri"/>
                <a:cs typeface="Calibri"/>
              </a:rPr>
              <a:t> </a:t>
            </a:r>
            <a:r>
              <a:rPr sz="2800" spc="-15" dirty="0">
                <a:solidFill>
                  <a:srgbClr val="FFFFFF"/>
                </a:solidFill>
                <a:latin typeface="Calibri"/>
                <a:cs typeface="Calibri"/>
              </a:rPr>
              <a:t>employers</a:t>
            </a:r>
            <a:r>
              <a:rPr sz="2800" spc="5" dirty="0">
                <a:solidFill>
                  <a:srgbClr val="FFFFFF"/>
                </a:solidFill>
                <a:latin typeface="Calibri"/>
                <a:cs typeface="Calibri"/>
              </a:rPr>
              <a:t> </a:t>
            </a:r>
            <a:r>
              <a:rPr sz="2800" spc="-10" dirty="0">
                <a:solidFill>
                  <a:srgbClr val="FFFFFF"/>
                </a:solidFill>
                <a:latin typeface="Calibri"/>
                <a:cs typeface="Calibri"/>
              </a:rPr>
              <a:t>surveyed</a:t>
            </a:r>
            <a:r>
              <a:rPr sz="2800" dirty="0">
                <a:solidFill>
                  <a:srgbClr val="FFFFFF"/>
                </a:solidFill>
                <a:latin typeface="Calibri"/>
                <a:cs typeface="Calibri"/>
              </a:rPr>
              <a:t> </a:t>
            </a:r>
            <a:r>
              <a:rPr sz="2800" spc="-15" dirty="0">
                <a:solidFill>
                  <a:srgbClr val="FFFFFF"/>
                </a:solidFill>
                <a:latin typeface="Calibri"/>
                <a:cs typeface="Calibri"/>
              </a:rPr>
              <a:t>found</a:t>
            </a:r>
            <a:r>
              <a:rPr sz="2800" spc="5" dirty="0">
                <a:solidFill>
                  <a:srgbClr val="FFFFFF"/>
                </a:solidFill>
                <a:latin typeface="Calibri"/>
                <a:cs typeface="Calibri"/>
              </a:rPr>
              <a:t> </a:t>
            </a:r>
            <a:r>
              <a:rPr sz="2800" spc="-10" dirty="0">
                <a:solidFill>
                  <a:srgbClr val="FFFFFF"/>
                </a:solidFill>
                <a:latin typeface="Calibri"/>
                <a:cs typeface="Calibri"/>
              </a:rPr>
              <a:t>that</a:t>
            </a:r>
            <a:r>
              <a:rPr sz="2800" spc="-5" dirty="0">
                <a:solidFill>
                  <a:srgbClr val="FFFFFF"/>
                </a:solidFill>
                <a:latin typeface="Calibri"/>
                <a:cs typeface="Calibri"/>
              </a:rPr>
              <a:t> their</a:t>
            </a:r>
            <a:r>
              <a:rPr sz="2800" dirty="0">
                <a:solidFill>
                  <a:srgbClr val="FFFFFF"/>
                </a:solidFill>
                <a:latin typeface="Calibri"/>
                <a:cs typeface="Calibri"/>
              </a:rPr>
              <a:t> </a:t>
            </a:r>
            <a:r>
              <a:rPr sz="2800" spc="-25" dirty="0">
                <a:solidFill>
                  <a:srgbClr val="FFFFFF"/>
                </a:solidFill>
                <a:latin typeface="Calibri"/>
                <a:cs typeface="Calibri"/>
              </a:rPr>
              <a:t>staff</a:t>
            </a:r>
            <a:r>
              <a:rPr sz="2800" spc="-5" dirty="0">
                <a:solidFill>
                  <a:srgbClr val="FFFFFF"/>
                </a:solidFill>
                <a:latin typeface="Calibri"/>
                <a:cs typeface="Calibri"/>
              </a:rPr>
              <a:t> is</a:t>
            </a:r>
            <a:r>
              <a:rPr sz="2800" spc="5" dirty="0">
                <a:solidFill>
                  <a:srgbClr val="FFFFFF"/>
                </a:solidFill>
                <a:latin typeface="Calibri"/>
                <a:cs typeface="Calibri"/>
              </a:rPr>
              <a:t> </a:t>
            </a:r>
            <a:r>
              <a:rPr sz="2800" spc="-15" dirty="0">
                <a:solidFill>
                  <a:srgbClr val="FFFFFF"/>
                </a:solidFill>
                <a:latin typeface="Calibri"/>
                <a:cs typeface="Calibri"/>
              </a:rPr>
              <a:t>more </a:t>
            </a:r>
            <a:r>
              <a:rPr sz="2800" spc="-620" dirty="0">
                <a:solidFill>
                  <a:srgbClr val="FFFFFF"/>
                </a:solidFill>
                <a:latin typeface="Calibri"/>
                <a:cs typeface="Calibri"/>
              </a:rPr>
              <a:t> </a:t>
            </a:r>
            <a:r>
              <a:rPr sz="2800" spc="-10" dirty="0">
                <a:solidFill>
                  <a:srgbClr val="FFFFFF"/>
                </a:solidFill>
                <a:latin typeface="Calibri"/>
                <a:cs typeface="Calibri"/>
              </a:rPr>
              <a:t>productive working</a:t>
            </a:r>
            <a:r>
              <a:rPr sz="2800" spc="-5" dirty="0">
                <a:solidFill>
                  <a:srgbClr val="FFFFFF"/>
                </a:solidFill>
                <a:latin typeface="Calibri"/>
                <a:cs typeface="Calibri"/>
              </a:rPr>
              <a:t> </a:t>
            </a:r>
            <a:r>
              <a:rPr sz="2800" spc="-15" dirty="0">
                <a:solidFill>
                  <a:srgbClr val="FFFFFF"/>
                </a:solidFill>
                <a:latin typeface="Calibri"/>
                <a:cs typeface="Calibri"/>
              </a:rPr>
              <a:t>from</a:t>
            </a:r>
            <a:r>
              <a:rPr sz="2800" dirty="0">
                <a:solidFill>
                  <a:srgbClr val="FFFFFF"/>
                </a:solidFill>
                <a:latin typeface="Calibri"/>
                <a:cs typeface="Calibri"/>
              </a:rPr>
              <a:t> </a:t>
            </a:r>
            <a:r>
              <a:rPr sz="2800" spc="-5" dirty="0">
                <a:solidFill>
                  <a:srgbClr val="FFFFFF"/>
                </a:solidFill>
                <a:latin typeface="Calibri"/>
                <a:cs typeface="Calibri"/>
              </a:rPr>
              <a:t>home.</a:t>
            </a:r>
            <a:endParaRPr sz="2800" dirty="0">
              <a:latin typeface="Calibri"/>
              <a:cs typeface="Calibri"/>
            </a:endParaRPr>
          </a:p>
          <a:p>
            <a:pPr>
              <a:lnSpc>
                <a:spcPct val="100000"/>
              </a:lnSpc>
              <a:spcBef>
                <a:spcPts val="55"/>
              </a:spcBef>
              <a:buClr>
                <a:srgbClr val="FFFFFF"/>
              </a:buClr>
              <a:buFont typeface="Arial"/>
              <a:buChar char="•"/>
            </a:pPr>
            <a:endParaRPr sz="3950" dirty="0">
              <a:latin typeface="Calibri"/>
              <a:cs typeface="Calibri"/>
            </a:endParaRPr>
          </a:p>
          <a:p>
            <a:pPr marL="241300" marR="379095" indent="-228600">
              <a:lnSpc>
                <a:spcPct val="90700"/>
              </a:lnSpc>
              <a:buFont typeface="Arial"/>
              <a:buChar char="•"/>
              <a:tabLst>
                <a:tab pos="241300" algn="l"/>
              </a:tabLst>
            </a:pPr>
            <a:r>
              <a:rPr sz="2800" dirty="0">
                <a:solidFill>
                  <a:srgbClr val="FFFFFF"/>
                </a:solidFill>
                <a:latin typeface="Calibri"/>
                <a:cs typeface="Calibri"/>
              </a:rPr>
              <a:t>75% </a:t>
            </a:r>
            <a:r>
              <a:rPr sz="2800" spc="-5" dirty="0">
                <a:solidFill>
                  <a:srgbClr val="FFFFFF"/>
                </a:solidFill>
                <a:latin typeface="Calibri"/>
                <a:cs typeface="Calibri"/>
              </a:rPr>
              <a:t>of</a:t>
            </a:r>
            <a:r>
              <a:rPr sz="2800" dirty="0">
                <a:solidFill>
                  <a:srgbClr val="FFFFFF"/>
                </a:solidFill>
                <a:latin typeface="Calibri"/>
                <a:cs typeface="Calibri"/>
              </a:rPr>
              <a:t> </a:t>
            </a:r>
            <a:r>
              <a:rPr sz="2800" spc="-10" dirty="0">
                <a:solidFill>
                  <a:srgbClr val="FFFFFF"/>
                </a:solidFill>
                <a:latin typeface="Calibri"/>
                <a:cs typeface="Calibri"/>
              </a:rPr>
              <a:t>employees</a:t>
            </a:r>
            <a:r>
              <a:rPr sz="2800" spc="5" dirty="0">
                <a:solidFill>
                  <a:srgbClr val="FFFFFF"/>
                </a:solidFill>
                <a:latin typeface="Calibri"/>
                <a:cs typeface="Calibri"/>
              </a:rPr>
              <a:t> </a:t>
            </a:r>
            <a:r>
              <a:rPr sz="2800" spc="-10" dirty="0">
                <a:solidFill>
                  <a:srgbClr val="FFFFFF"/>
                </a:solidFill>
                <a:latin typeface="Calibri"/>
                <a:cs typeface="Calibri"/>
              </a:rPr>
              <a:t>working</a:t>
            </a:r>
            <a:r>
              <a:rPr sz="2800" spc="-5" dirty="0">
                <a:solidFill>
                  <a:srgbClr val="FFFFFF"/>
                </a:solidFill>
                <a:latin typeface="Calibri"/>
                <a:cs typeface="Calibri"/>
              </a:rPr>
              <a:t> </a:t>
            </a:r>
            <a:r>
              <a:rPr sz="2800" spc="-15" dirty="0">
                <a:solidFill>
                  <a:srgbClr val="FFFFFF"/>
                </a:solidFill>
                <a:latin typeface="Calibri"/>
                <a:cs typeface="Calibri"/>
              </a:rPr>
              <a:t>from</a:t>
            </a:r>
            <a:r>
              <a:rPr sz="2800" spc="5" dirty="0">
                <a:solidFill>
                  <a:srgbClr val="FFFFFF"/>
                </a:solidFill>
                <a:latin typeface="Calibri"/>
                <a:cs typeface="Calibri"/>
              </a:rPr>
              <a:t> </a:t>
            </a:r>
            <a:r>
              <a:rPr sz="2800" spc="-5" dirty="0">
                <a:solidFill>
                  <a:srgbClr val="FFFFFF"/>
                </a:solidFill>
                <a:latin typeface="Calibri"/>
                <a:cs typeface="Calibri"/>
              </a:rPr>
              <a:t>home</a:t>
            </a:r>
            <a:r>
              <a:rPr sz="2800" dirty="0">
                <a:solidFill>
                  <a:srgbClr val="FFFFFF"/>
                </a:solidFill>
                <a:latin typeface="Calibri"/>
                <a:cs typeface="Calibri"/>
              </a:rPr>
              <a:t> </a:t>
            </a:r>
            <a:r>
              <a:rPr sz="2800" spc="-20" dirty="0">
                <a:solidFill>
                  <a:srgbClr val="FFFFFF"/>
                </a:solidFill>
                <a:latin typeface="Calibri"/>
                <a:cs typeface="Calibri"/>
              </a:rPr>
              <a:t>want</a:t>
            </a:r>
            <a:r>
              <a:rPr sz="2800" spc="5" dirty="0">
                <a:solidFill>
                  <a:srgbClr val="FFFFFF"/>
                </a:solidFill>
                <a:latin typeface="Calibri"/>
                <a:cs typeface="Calibri"/>
              </a:rPr>
              <a:t> </a:t>
            </a:r>
            <a:r>
              <a:rPr sz="2800" spc="-15" dirty="0">
                <a:solidFill>
                  <a:srgbClr val="FFFFFF"/>
                </a:solidFill>
                <a:latin typeface="Calibri"/>
                <a:cs typeface="Calibri"/>
              </a:rPr>
              <a:t>to</a:t>
            </a:r>
            <a:r>
              <a:rPr sz="2800" dirty="0">
                <a:solidFill>
                  <a:srgbClr val="FFFFFF"/>
                </a:solidFill>
                <a:latin typeface="Calibri"/>
                <a:cs typeface="Calibri"/>
              </a:rPr>
              <a:t> </a:t>
            </a:r>
            <a:r>
              <a:rPr sz="2800" spc="-10" dirty="0">
                <a:solidFill>
                  <a:srgbClr val="FFFFFF"/>
                </a:solidFill>
                <a:latin typeface="Calibri"/>
                <a:cs typeface="Calibri"/>
              </a:rPr>
              <a:t>continue</a:t>
            </a:r>
            <a:r>
              <a:rPr sz="2800" spc="-5" dirty="0">
                <a:solidFill>
                  <a:srgbClr val="FFFFFF"/>
                </a:solidFill>
                <a:latin typeface="Calibri"/>
                <a:cs typeface="Calibri"/>
              </a:rPr>
              <a:t> </a:t>
            </a:r>
            <a:r>
              <a:rPr sz="2800" spc="-15" dirty="0">
                <a:solidFill>
                  <a:srgbClr val="FFFFFF"/>
                </a:solidFill>
                <a:latin typeface="Calibri"/>
                <a:cs typeface="Calibri"/>
              </a:rPr>
              <a:t>to</a:t>
            </a:r>
            <a:r>
              <a:rPr sz="2800" dirty="0">
                <a:solidFill>
                  <a:srgbClr val="FFFFFF"/>
                </a:solidFill>
                <a:latin typeface="Calibri"/>
                <a:cs typeface="Calibri"/>
              </a:rPr>
              <a:t> do so </a:t>
            </a:r>
            <a:r>
              <a:rPr sz="2800" spc="-20" dirty="0">
                <a:solidFill>
                  <a:srgbClr val="FFFFFF"/>
                </a:solidFill>
                <a:latin typeface="Calibri"/>
                <a:cs typeface="Calibri"/>
              </a:rPr>
              <a:t>at </a:t>
            </a:r>
            <a:r>
              <a:rPr sz="2800" spc="-615" dirty="0">
                <a:solidFill>
                  <a:srgbClr val="FFFFFF"/>
                </a:solidFill>
                <a:latin typeface="Calibri"/>
                <a:cs typeface="Calibri"/>
              </a:rPr>
              <a:t> </a:t>
            </a:r>
            <a:r>
              <a:rPr sz="2800" spc="-10" dirty="0">
                <a:solidFill>
                  <a:srgbClr val="FFFFFF"/>
                </a:solidFill>
                <a:latin typeface="Calibri"/>
                <a:cs typeface="Calibri"/>
              </a:rPr>
              <a:t>least</a:t>
            </a:r>
            <a:r>
              <a:rPr sz="2800" spc="-5" dirty="0">
                <a:solidFill>
                  <a:srgbClr val="FFFFFF"/>
                </a:solidFill>
                <a:latin typeface="Calibri"/>
                <a:cs typeface="Calibri"/>
              </a:rPr>
              <a:t> one or</a:t>
            </a:r>
            <a:r>
              <a:rPr sz="2800" dirty="0">
                <a:solidFill>
                  <a:srgbClr val="FFFFFF"/>
                </a:solidFill>
                <a:latin typeface="Calibri"/>
                <a:cs typeface="Calibri"/>
              </a:rPr>
              <a:t> </a:t>
            </a:r>
            <a:r>
              <a:rPr sz="2800" spc="-15" dirty="0">
                <a:solidFill>
                  <a:srgbClr val="FFFFFF"/>
                </a:solidFill>
                <a:latin typeface="Calibri"/>
                <a:cs typeface="Calibri"/>
              </a:rPr>
              <a:t>more</a:t>
            </a:r>
            <a:r>
              <a:rPr sz="2800" spc="-5" dirty="0">
                <a:solidFill>
                  <a:srgbClr val="FFFFFF"/>
                </a:solidFill>
                <a:latin typeface="Calibri"/>
                <a:cs typeface="Calibri"/>
              </a:rPr>
              <a:t> </a:t>
            </a:r>
            <a:r>
              <a:rPr sz="2800" spc="-25" dirty="0">
                <a:solidFill>
                  <a:srgbClr val="FFFFFF"/>
                </a:solidFill>
                <a:latin typeface="Calibri"/>
                <a:cs typeface="Calibri"/>
              </a:rPr>
              <a:t>days</a:t>
            </a:r>
            <a:r>
              <a:rPr sz="2800" spc="5" dirty="0">
                <a:solidFill>
                  <a:srgbClr val="FFFFFF"/>
                </a:solidFill>
                <a:latin typeface="Calibri"/>
                <a:cs typeface="Calibri"/>
              </a:rPr>
              <a:t> </a:t>
            </a:r>
            <a:r>
              <a:rPr sz="2800" dirty="0">
                <a:solidFill>
                  <a:srgbClr val="FFFFFF"/>
                </a:solidFill>
                <a:latin typeface="Calibri"/>
                <a:cs typeface="Calibri"/>
              </a:rPr>
              <a:t>a </a:t>
            </a:r>
            <a:r>
              <a:rPr sz="2800" spc="-10" dirty="0">
                <a:solidFill>
                  <a:srgbClr val="FFFFFF"/>
                </a:solidFill>
                <a:latin typeface="Calibri"/>
                <a:cs typeface="Calibri"/>
              </a:rPr>
              <a:t>week,</a:t>
            </a:r>
            <a:r>
              <a:rPr sz="2800" spc="5" dirty="0">
                <a:solidFill>
                  <a:srgbClr val="FFFFFF"/>
                </a:solidFill>
                <a:latin typeface="Calibri"/>
                <a:cs typeface="Calibri"/>
              </a:rPr>
              <a:t> </a:t>
            </a:r>
            <a:r>
              <a:rPr sz="2800" spc="-5" dirty="0">
                <a:solidFill>
                  <a:srgbClr val="FFFFFF"/>
                </a:solidFill>
                <a:latin typeface="Calibri"/>
                <a:cs typeface="Calibri"/>
              </a:rPr>
              <a:t>with</a:t>
            </a:r>
            <a:r>
              <a:rPr sz="2800" spc="5" dirty="0">
                <a:solidFill>
                  <a:srgbClr val="FFFFFF"/>
                </a:solidFill>
                <a:latin typeface="Calibri"/>
                <a:cs typeface="Calibri"/>
              </a:rPr>
              <a:t> </a:t>
            </a:r>
            <a:r>
              <a:rPr sz="2800" dirty="0">
                <a:solidFill>
                  <a:srgbClr val="FFFFFF"/>
                </a:solidFill>
                <a:latin typeface="Calibri"/>
                <a:cs typeface="Calibri"/>
              </a:rPr>
              <a:t>32% </a:t>
            </a:r>
            <a:r>
              <a:rPr sz="2800" spc="-15" dirty="0">
                <a:solidFill>
                  <a:srgbClr val="FFFFFF"/>
                </a:solidFill>
                <a:latin typeface="Calibri"/>
                <a:cs typeface="Calibri"/>
              </a:rPr>
              <a:t>wanting</a:t>
            </a:r>
            <a:r>
              <a:rPr sz="2800" spc="-5" dirty="0">
                <a:solidFill>
                  <a:srgbClr val="FFFFFF"/>
                </a:solidFill>
                <a:latin typeface="Calibri"/>
                <a:cs typeface="Calibri"/>
              </a:rPr>
              <a:t> </a:t>
            </a:r>
            <a:r>
              <a:rPr sz="2800" spc="-15" dirty="0">
                <a:solidFill>
                  <a:srgbClr val="FFFFFF"/>
                </a:solidFill>
                <a:latin typeface="Calibri"/>
                <a:cs typeface="Calibri"/>
              </a:rPr>
              <a:t>to</a:t>
            </a:r>
            <a:r>
              <a:rPr sz="2800" dirty="0">
                <a:solidFill>
                  <a:srgbClr val="FFFFFF"/>
                </a:solidFill>
                <a:latin typeface="Calibri"/>
                <a:cs typeface="Calibri"/>
              </a:rPr>
              <a:t> </a:t>
            </a:r>
            <a:r>
              <a:rPr sz="2800" spc="-10" dirty="0">
                <a:solidFill>
                  <a:srgbClr val="FFFFFF"/>
                </a:solidFill>
                <a:latin typeface="Calibri"/>
                <a:cs typeface="Calibri"/>
              </a:rPr>
              <a:t>work</a:t>
            </a:r>
            <a:r>
              <a:rPr sz="2800" spc="5" dirty="0">
                <a:solidFill>
                  <a:srgbClr val="FFFFFF"/>
                </a:solidFill>
                <a:latin typeface="Calibri"/>
                <a:cs typeface="Calibri"/>
              </a:rPr>
              <a:t> </a:t>
            </a:r>
            <a:r>
              <a:rPr sz="2800" spc="-5" dirty="0">
                <a:solidFill>
                  <a:srgbClr val="FFFFFF"/>
                </a:solidFill>
                <a:latin typeface="Calibri"/>
                <a:cs typeface="Calibri"/>
              </a:rPr>
              <a:t>fulltime </a:t>
            </a:r>
            <a:r>
              <a:rPr sz="2800" dirty="0">
                <a:solidFill>
                  <a:srgbClr val="FFFFFF"/>
                </a:solidFill>
                <a:latin typeface="Calibri"/>
                <a:cs typeface="Calibri"/>
              </a:rPr>
              <a:t> </a:t>
            </a:r>
            <a:r>
              <a:rPr sz="2800" spc="-15" dirty="0">
                <a:solidFill>
                  <a:srgbClr val="FFFFFF"/>
                </a:solidFill>
                <a:latin typeface="Calibri"/>
                <a:cs typeface="Calibri"/>
              </a:rPr>
              <a:t>from</a:t>
            </a:r>
            <a:r>
              <a:rPr sz="2800" dirty="0">
                <a:solidFill>
                  <a:srgbClr val="FFFFFF"/>
                </a:solidFill>
                <a:latin typeface="Calibri"/>
                <a:cs typeface="Calibri"/>
              </a:rPr>
              <a:t> </a:t>
            </a:r>
            <a:r>
              <a:rPr sz="2800" spc="-5" dirty="0">
                <a:solidFill>
                  <a:srgbClr val="FFFFFF"/>
                </a:solidFill>
                <a:latin typeface="Calibri"/>
                <a:cs typeface="Calibri"/>
              </a:rPr>
              <a:t>home </a:t>
            </a:r>
            <a:r>
              <a:rPr sz="2800" spc="-20" dirty="0">
                <a:solidFill>
                  <a:srgbClr val="FFFFFF"/>
                </a:solidFill>
                <a:latin typeface="Calibri"/>
                <a:cs typeface="Calibri"/>
              </a:rPr>
              <a:t>even</a:t>
            </a:r>
            <a:r>
              <a:rPr sz="2800" spc="5" dirty="0">
                <a:solidFill>
                  <a:srgbClr val="FFFFFF"/>
                </a:solidFill>
                <a:latin typeface="Calibri"/>
                <a:cs typeface="Calibri"/>
              </a:rPr>
              <a:t> </a:t>
            </a:r>
            <a:r>
              <a:rPr sz="2800" spc="-15" dirty="0">
                <a:solidFill>
                  <a:srgbClr val="FFFFFF"/>
                </a:solidFill>
                <a:latin typeface="Calibri"/>
                <a:cs typeface="Calibri"/>
              </a:rPr>
              <a:t>after</a:t>
            </a:r>
            <a:r>
              <a:rPr sz="2800" dirty="0">
                <a:solidFill>
                  <a:srgbClr val="FFFFFF"/>
                </a:solidFill>
                <a:latin typeface="Calibri"/>
                <a:cs typeface="Calibri"/>
              </a:rPr>
              <a:t> </a:t>
            </a:r>
            <a:r>
              <a:rPr sz="2800" spc="-5" dirty="0">
                <a:solidFill>
                  <a:srgbClr val="FFFFFF"/>
                </a:solidFill>
                <a:latin typeface="Calibri"/>
                <a:cs typeface="Calibri"/>
              </a:rPr>
              <a:t>the pandemic.</a:t>
            </a:r>
            <a:endParaRPr sz="2800" dirty="0">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63418" y="463803"/>
            <a:ext cx="9413240" cy="944244"/>
          </a:xfrm>
          <a:prstGeom prst="rect">
            <a:avLst/>
          </a:prstGeom>
        </p:spPr>
        <p:txBody>
          <a:bodyPr vert="horz" wrap="square" lIns="0" tIns="8255" rIns="0" bIns="0" rtlCol="0">
            <a:spAutoFit/>
          </a:bodyPr>
          <a:lstStyle/>
          <a:p>
            <a:pPr marL="12700" marR="5080" indent="283845">
              <a:lnSpc>
                <a:spcPct val="101000"/>
              </a:lnSpc>
              <a:spcBef>
                <a:spcPts val="65"/>
              </a:spcBef>
              <a:tabLst>
                <a:tab pos="5786755" algn="l"/>
              </a:tabLst>
            </a:pPr>
            <a:r>
              <a:rPr sz="2800" spc="-20" dirty="0">
                <a:latin typeface="Calibri"/>
                <a:cs typeface="Calibri"/>
              </a:rPr>
              <a:t>Remote</a:t>
            </a:r>
            <a:r>
              <a:rPr sz="2800" spc="-5" dirty="0">
                <a:latin typeface="Calibri"/>
                <a:cs typeface="Calibri"/>
              </a:rPr>
              <a:t> </a:t>
            </a:r>
            <a:r>
              <a:rPr sz="2800" spc="-10" dirty="0">
                <a:latin typeface="Calibri"/>
                <a:cs typeface="Calibri"/>
              </a:rPr>
              <a:t>work</a:t>
            </a:r>
            <a:r>
              <a:rPr sz="2800" spc="5" dirty="0">
                <a:latin typeface="Calibri"/>
                <a:cs typeface="Calibri"/>
              </a:rPr>
              <a:t> </a:t>
            </a:r>
            <a:r>
              <a:rPr sz="2800" spc="-5" dirty="0">
                <a:latin typeface="Calibri"/>
                <a:cs typeface="Calibri"/>
              </a:rPr>
              <a:t>will </a:t>
            </a:r>
            <a:r>
              <a:rPr sz="2800" spc="-10" dirty="0">
                <a:latin typeface="Calibri"/>
                <a:cs typeface="Calibri"/>
              </a:rPr>
              <a:t>become</a:t>
            </a:r>
            <a:r>
              <a:rPr sz="2800" dirty="0">
                <a:latin typeface="Calibri"/>
                <a:cs typeface="Calibri"/>
              </a:rPr>
              <a:t> </a:t>
            </a:r>
            <a:r>
              <a:rPr sz="2800" spc="-15" dirty="0">
                <a:latin typeface="Calibri"/>
                <a:cs typeface="Calibri"/>
              </a:rPr>
              <a:t>more</a:t>
            </a:r>
            <a:r>
              <a:rPr sz="2800" spc="-5" dirty="0">
                <a:latin typeface="Calibri"/>
                <a:cs typeface="Calibri"/>
              </a:rPr>
              <a:t> common,</a:t>
            </a:r>
            <a:r>
              <a:rPr sz="2800" spc="5" dirty="0">
                <a:latin typeface="Calibri"/>
                <a:cs typeface="Calibri"/>
              </a:rPr>
              <a:t> </a:t>
            </a:r>
            <a:r>
              <a:rPr sz="2800" spc="-5" dirty="0">
                <a:latin typeface="Calibri"/>
                <a:cs typeface="Calibri"/>
              </a:rPr>
              <a:t>occurring in</a:t>
            </a:r>
            <a:r>
              <a:rPr sz="2800" spc="10" dirty="0">
                <a:latin typeface="Calibri"/>
                <a:cs typeface="Calibri"/>
              </a:rPr>
              <a:t> </a:t>
            </a:r>
            <a:r>
              <a:rPr sz="2800" spc="-5" dirty="0">
                <a:latin typeface="Calibri"/>
                <a:cs typeface="Calibri"/>
              </a:rPr>
              <a:t>places </a:t>
            </a:r>
            <a:r>
              <a:rPr sz="2800" dirty="0">
                <a:latin typeface="Calibri"/>
                <a:cs typeface="Calibri"/>
              </a:rPr>
              <a:t> </a:t>
            </a:r>
            <a:r>
              <a:rPr sz="2800" spc="-10" dirty="0">
                <a:latin typeface="Calibri"/>
                <a:cs typeface="Calibri"/>
              </a:rPr>
              <a:t>where</a:t>
            </a:r>
            <a:r>
              <a:rPr sz="2800" spc="-5" dirty="0">
                <a:latin typeface="Calibri"/>
                <a:cs typeface="Calibri"/>
              </a:rPr>
              <a:t> </a:t>
            </a:r>
            <a:r>
              <a:rPr sz="2800" spc="-10" dirty="0">
                <a:latin typeface="Calibri"/>
                <a:cs typeface="Calibri"/>
              </a:rPr>
              <a:t>there</a:t>
            </a:r>
            <a:r>
              <a:rPr sz="2800" spc="-5" dirty="0">
                <a:latin typeface="Calibri"/>
                <a:cs typeface="Calibri"/>
              </a:rPr>
              <a:t> is</a:t>
            </a:r>
            <a:r>
              <a:rPr sz="2800" spc="10" dirty="0">
                <a:latin typeface="Calibri"/>
                <a:cs typeface="Calibri"/>
              </a:rPr>
              <a:t> </a:t>
            </a:r>
            <a:r>
              <a:rPr sz="2800" dirty="0">
                <a:latin typeface="Calibri"/>
                <a:cs typeface="Calibri"/>
              </a:rPr>
              <a:t>a</a:t>
            </a:r>
            <a:r>
              <a:rPr sz="2800" spc="-5" dirty="0">
                <a:latin typeface="Calibri"/>
                <a:cs typeface="Calibri"/>
              </a:rPr>
              <a:t> high</a:t>
            </a:r>
            <a:r>
              <a:rPr sz="2800" spc="10" dirty="0">
                <a:latin typeface="Calibri"/>
                <a:cs typeface="Calibri"/>
              </a:rPr>
              <a:t> </a:t>
            </a:r>
            <a:r>
              <a:rPr sz="2800" spc="-5" dirty="0">
                <a:latin typeface="Calibri"/>
                <a:cs typeface="Calibri"/>
              </a:rPr>
              <a:t>quality of</a:t>
            </a:r>
            <a:r>
              <a:rPr sz="2800" dirty="0">
                <a:latin typeface="Calibri"/>
                <a:cs typeface="Calibri"/>
              </a:rPr>
              <a:t> </a:t>
            </a:r>
            <a:r>
              <a:rPr sz="2800" spc="-25" dirty="0">
                <a:latin typeface="Calibri"/>
                <a:cs typeface="Calibri"/>
              </a:rPr>
              <a:t>life</a:t>
            </a:r>
            <a:r>
              <a:rPr sz="2800" spc="-5" dirty="0">
                <a:latin typeface="Calibri"/>
                <a:cs typeface="Calibri"/>
              </a:rPr>
              <a:t> </a:t>
            </a:r>
            <a:r>
              <a:rPr sz="2800" dirty="0">
                <a:latin typeface="Calibri"/>
                <a:cs typeface="Calibri"/>
              </a:rPr>
              <a:t>and	</a:t>
            </a:r>
            <a:r>
              <a:rPr sz="2800" spc="-15" dirty="0">
                <a:latin typeface="Calibri"/>
                <a:cs typeface="Calibri"/>
              </a:rPr>
              <a:t>home-like</a:t>
            </a:r>
            <a:r>
              <a:rPr sz="2800" spc="-30" dirty="0">
                <a:latin typeface="Calibri"/>
                <a:cs typeface="Calibri"/>
              </a:rPr>
              <a:t> </a:t>
            </a:r>
            <a:r>
              <a:rPr sz="2800" spc="-15" dirty="0">
                <a:latin typeface="Calibri"/>
                <a:cs typeface="Calibri"/>
              </a:rPr>
              <a:t>environments</a:t>
            </a:r>
            <a:r>
              <a:rPr sz="3200" spc="-15" dirty="0">
                <a:latin typeface="Calibri"/>
                <a:cs typeface="Calibri"/>
              </a:rPr>
              <a:t>.</a:t>
            </a:r>
            <a:endParaRPr sz="3200" dirty="0">
              <a:latin typeface="Calibri"/>
              <a:cs typeface="Calibri"/>
            </a:endParaRP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116958" y="1793949"/>
            <a:ext cx="5847906" cy="3898603"/>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6130641" y="1796901"/>
            <a:ext cx="5944400" cy="389565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4049" y="436371"/>
            <a:ext cx="10928350" cy="833119"/>
          </a:xfrm>
          <a:prstGeom prst="rect">
            <a:avLst/>
          </a:prstGeom>
        </p:spPr>
        <p:txBody>
          <a:bodyPr vert="horz" wrap="square" lIns="0" tIns="63500" rIns="0" bIns="0" rtlCol="0">
            <a:spAutoFit/>
          </a:bodyPr>
          <a:lstStyle/>
          <a:p>
            <a:pPr marL="2212975" marR="5080" indent="-2200910">
              <a:lnSpc>
                <a:spcPts val="3000"/>
              </a:lnSpc>
              <a:spcBef>
                <a:spcPts val="500"/>
              </a:spcBef>
            </a:pPr>
            <a:r>
              <a:rPr sz="2800" spc="-5" dirty="0">
                <a:latin typeface="Calibri"/>
                <a:cs typeface="Calibri"/>
              </a:rPr>
              <a:t>Co-working</a:t>
            </a:r>
            <a:r>
              <a:rPr sz="2800" dirty="0">
                <a:latin typeface="Calibri"/>
                <a:cs typeface="Calibri"/>
              </a:rPr>
              <a:t> </a:t>
            </a:r>
            <a:r>
              <a:rPr sz="2800" spc="-5" dirty="0">
                <a:latin typeface="Calibri"/>
                <a:cs typeface="Calibri"/>
              </a:rPr>
              <a:t>spaces</a:t>
            </a:r>
            <a:r>
              <a:rPr sz="2800" spc="15" dirty="0">
                <a:latin typeface="Calibri"/>
                <a:cs typeface="Calibri"/>
              </a:rPr>
              <a:t> </a:t>
            </a:r>
            <a:r>
              <a:rPr sz="2800" spc="-20" dirty="0">
                <a:latin typeface="Calibri"/>
                <a:cs typeface="Calibri"/>
              </a:rPr>
              <a:t>may</a:t>
            </a:r>
            <a:r>
              <a:rPr sz="2800" dirty="0">
                <a:latin typeface="Calibri"/>
                <a:cs typeface="Calibri"/>
              </a:rPr>
              <a:t> </a:t>
            </a:r>
            <a:r>
              <a:rPr sz="2800" spc="-5" dirty="0">
                <a:latin typeface="Calibri"/>
                <a:cs typeface="Calibri"/>
              </a:rPr>
              <a:t>need</a:t>
            </a:r>
            <a:r>
              <a:rPr sz="2800" spc="10" dirty="0">
                <a:latin typeface="Calibri"/>
                <a:cs typeface="Calibri"/>
              </a:rPr>
              <a:t> </a:t>
            </a:r>
            <a:r>
              <a:rPr sz="2800" spc="-15" dirty="0">
                <a:latin typeface="Calibri"/>
                <a:cs typeface="Calibri"/>
              </a:rPr>
              <a:t>to</a:t>
            </a:r>
            <a:r>
              <a:rPr sz="2800" spc="10" dirty="0">
                <a:latin typeface="Calibri"/>
                <a:cs typeface="Calibri"/>
              </a:rPr>
              <a:t> </a:t>
            </a:r>
            <a:r>
              <a:rPr sz="2800" spc="-25" dirty="0">
                <a:latin typeface="Calibri"/>
                <a:cs typeface="Calibri"/>
              </a:rPr>
              <a:t>curate</a:t>
            </a:r>
            <a:r>
              <a:rPr sz="2800" dirty="0">
                <a:latin typeface="Calibri"/>
                <a:cs typeface="Calibri"/>
              </a:rPr>
              <a:t> </a:t>
            </a:r>
            <a:r>
              <a:rPr sz="2800" spc="-15" dirty="0">
                <a:latin typeface="Calibri"/>
                <a:cs typeface="Calibri"/>
              </a:rPr>
              <a:t>remote</a:t>
            </a:r>
            <a:r>
              <a:rPr sz="2800" spc="5" dirty="0">
                <a:latin typeface="Calibri"/>
                <a:cs typeface="Calibri"/>
              </a:rPr>
              <a:t> </a:t>
            </a:r>
            <a:r>
              <a:rPr sz="2800" spc="-5" dirty="0">
                <a:latin typeface="Calibri"/>
                <a:cs typeface="Calibri"/>
              </a:rPr>
              <a:t>and</a:t>
            </a:r>
            <a:r>
              <a:rPr sz="2800" spc="10" dirty="0">
                <a:latin typeface="Calibri"/>
                <a:cs typeface="Calibri"/>
              </a:rPr>
              <a:t> </a:t>
            </a:r>
            <a:r>
              <a:rPr sz="2800" spc="-10" dirty="0">
                <a:latin typeface="Calibri"/>
                <a:cs typeface="Calibri"/>
              </a:rPr>
              <a:t>in-person</a:t>
            </a:r>
            <a:r>
              <a:rPr sz="2800" spc="5" dirty="0">
                <a:latin typeface="Calibri"/>
                <a:cs typeface="Calibri"/>
              </a:rPr>
              <a:t> </a:t>
            </a:r>
            <a:r>
              <a:rPr sz="2800" spc="-15" dirty="0">
                <a:latin typeface="Calibri"/>
                <a:cs typeface="Calibri"/>
              </a:rPr>
              <a:t>collaborations </a:t>
            </a:r>
            <a:r>
              <a:rPr sz="2800" spc="-615" dirty="0">
                <a:latin typeface="Calibri"/>
                <a:cs typeface="Calibri"/>
              </a:rPr>
              <a:t> </a:t>
            </a:r>
            <a:r>
              <a:rPr sz="2800" spc="-5" dirty="0">
                <a:latin typeface="Calibri"/>
                <a:cs typeface="Calibri"/>
              </a:rPr>
              <a:t>and</a:t>
            </a:r>
            <a:r>
              <a:rPr sz="2800" spc="5" dirty="0">
                <a:latin typeface="Calibri"/>
                <a:cs typeface="Calibri"/>
              </a:rPr>
              <a:t> </a:t>
            </a:r>
            <a:r>
              <a:rPr sz="2800" spc="-15" dirty="0">
                <a:latin typeface="Calibri"/>
                <a:cs typeface="Calibri"/>
              </a:rPr>
              <a:t>provide</a:t>
            </a:r>
            <a:r>
              <a:rPr sz="2800" spc="-5" dirty="0">
                <a:latin typeface="Calibri"/>
                <a:cs typeface="Calibri"/>
              </a:rPr>
              <a:t> services</a:t>
            </a:r>
            <a:r>
              <a:rPr sz="2800" spc="5" dirty="0">
                <a:latin typeface="Calibri"/>
                <a:cs typeface="Calibri"/>
              </a:rPr>
              <a:t> </a:t>
            </a:r>
            <a:r>
              <a:rPr sz="2800" spc="-10" dirty="0">
                <a:latin typeface="Calibri"/>
                <a:cs typeface="Calibri"/>
              </a:rPr>
              <a:t>that</a:t>
            </a:r>
            <a:r>
              <a:rPr sz="2800" dirty="0">
                <a:latin typeface="Calibri"/>
                <a:cs typeface="Calibri"/>
              </a:rPr>
              <a:t> </a:t>
            </a:r>
            <a:r>
              <a:rPr sz="2800" spc="-5" dirty="0">
                <a:latin typeface="Calibri"/>
                <a:cs typeface="Calibri"/>
              </a:rPr>
              <a:t>don’t</a:t>
            </a:r>
            <a:r>
              <a:rPr sz="2800" spc="5" dirty="0">
                <a:latin typeface="Calibri"/>
                <a:cs typeface="Calibri"/>
              </a:rPr>
              <a:t> </a:t>
            </a:r>
            <a:r>
              <a:rPr sz="2800" spc="-20" dirty="0">
                <a:latin typeface="Calibri"/>
                <a:cs typeface="Calibri"/>
              </a:rPr>
              <a:t>exist</a:t>
            </a:r>
            <a:r>
              <a:rPr sz="2800" dirty="0">
                <a:latin typeface="Calibri"/>
                <a:cs typeface="Calibri"/>
              </a:rPr>
              <a:t> </a:t>
            </a:r>
            <a:r>
              <a:rPr sz="2800" spc="-15" dirty="0">
                <a:latin typeface="Calibri"/>
                <a:cs typeface="Calibri"/>
              </a:rPr>
              <a:t>at</a:t>
            </a:r>
            <a:r>
              <a:rPr sz="2800" spc="5" dirty="0">
                <a:latin typeface="Calibri"/>
                <a:cs typeface="Calibri"/>
              </a:rPr>
              <a:t> </a:t>
            </a:r>
            <a:r>
              <a:rPr sz="2800" spc="-5" dirty="0">
                <a:latin typeface="Calibri"/>
                <a:cs typeface="Calibri"/>
              </a:rPr>
              <a:t>home</a:t>
            </a: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2323828" y="1558512"/>
            <a:ext cx="7544343" cy="502617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0" y="1954143"/>
            <a:ext cx="5405890" cy="3670827"/>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5584508" y="1954143"/>
            <a:ext cx="6607491" cy="3670827"/>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11226800" y="5892800"/>
            <a:ext cx="812800" cy="812800"/>
          </a:xfrm>
          <a:prstGeom prst="rect">
            <a:avLst/>
          </a:prstGeom>
        </p:spPr>
      </p:pic>
      <p:sp>
        <p:nvSpPr>
          <p:cNvPr id="5" name="object 5"/>
          <p:cNvSpPr txBox="1">
            <a:spLocks noGrp="1"/>
          </p:cNvSpPr>
          <p:nvPr>
            <p:ph type="title"/>
          </p:nvPr>
        </p:nvSpPr>
        <p:spPr>
          <a:xfrm>
            <a:off x="1170308" y="655827"/>
            <a:ext cx="10257155" cy="885190"/>
          </a:xfrm>
          <a:prstGeom prst="rect">
            <a:avLst/>
          </a:prstGeom>
        </p:spPr>
        <p:txBody>
          <a:bodyPr vert="horz" wrap="square" lIns="0" tIns="6350" rIns="0" bIns="0" rtlCol="0">
            <a:spAutoFit/>
          </a:bodyPr>
          <a:lstStyle/>
          <a:p>
            <a:pPr marL="1906270" marR="5080" indent="-1894205">
              <a:lnSpc>
                <a:spcPct val="101400"/>
              </a:lnSpc>
              <a:spcBef>
                <a:spcPts val="50"/>
              </a:spcBef>
            </a:pPr>
            <a:r>
              <a:rPr sz="2800" spc="-5" dirty="0">
                <a:latin typeface="Calibri"/>
                <a:cs typeface="Calibri"/>
              </a:rPr>
              <a:t>The</a:t>
            </a:r>
            <a:r>
              <a:rPr sz="2800" spc="-10" dirty="0">
                <a:latin typeface="Calibri"/>
                <a:cs typeface="Calibri"/>
              </a:rPr>
              <a:t> office</a:t>
            </a:r>
            <a:r>
              <a:rPr sz="2800" spc="-5" dirty="0">
                <a:latin typeface="Calibri"/>
                <a:cs typeface="Calibri"/>
              </a:rPr>
              <a:t> </a:t>
            </a:r>
            <a:r>
              <a:rPr sz="2800" spc="-20" dirty="0">
                <a:latin typeface="Calibri"/>
                <a:cs typeface="Calibri"/>
              </a:rPr>
              <a:t>may</a:t>
            </a:r>
            <a:r>
              <a:rPr sz="2800" spc="-5" dirty="0">
                <a:latin typeface="Calibri"/>
                <a:cs typeface="Calibri"/>
              </a:rPr>
              <a:t> need</a:t>
            </a:r>
            <a:r>
              <a:rPr sz="2800" dirty="0">
                <a:latin typeface="Calibri"/>
                <a:cs typeface="Calibri"/>
              </a:rPr>
              <a:t> </a:t>
            </a:r>
            <a:r>
              <a:rPr sz="2800" spc="-15" dirty="0">
                <a:latin typeface="Calibri"/>
                <a:cs typeface="Calibri"/>
              </a:rPr>
              <a:t>to</a:t>
            </a:r>
            <a:r>
              <a:rPr sz="2800" dirty="0">
                <a:latin typeface="Calibri"/>
                <a:cs typeface="Calibri"/>
              </a:rPr>
              <a:t> </a:t>
            </a:r>
            <a:r>
              <a:rPr sz="2800" spc="-5" dirty="0">
                <a:latin typeface="Calibri"/>
                <a:cs typeface="Calibri"/>
              </a:rPr>
              <a:t>enable </a:t>
            </a:r>
            <a:r>
              <a:rPr sz="2800" spc="-10" dirty="0">
                <a:latin typeface="Calibri"/>
                <a:cs typeface="Calibri"/>
              </a:rPr>
              <a:t>live-work</a:t>
            </a:r>
            <a:r>
              <a:rPr sz="2800" spc="5" dirty="0">
                <a:latin typeface="Calibri"/>
                <a:cs typeface="Calibri"/>
              </a:rPr>
              <a:t> </a:t>
            </a:r>
            <a:r>
              <a:rPr sz="2800" spc="-5" dirty="0">
                <a:latin typeface="Calibri"/>
                <a:cs typeface="Calibri"/>
              </a:rPr>
              <a:t>activities,</a:t>
            </a:r>
            <a:r>
              <a:rPr sz="2800" dirty="0">
                <a:latin typeface="Calibri"/>
                <a:cs typeface="Calibri"/>
              </a:rPr>
              <a:t> </a:t>
            </a:r>
            <a:r>
              <a:rPr sz="2800" spc="-5" dirty="0">
                <a:latin typeface="Calibri"/>
                <a:cs typeface="Calibri"/>
              </a:rPr>
              <a:t>possibly in</a:t>
            </a:r>
            <a:r>
              <a:rPr sz="2800" spc="5" dirty="0">
                <a:latin typeface="Calibri"/>
                <a:cs typeface="Calibri"/>
              </a:rPr>
              <a:t> </a:t>
            </a:r>
            <a:r>
              <a:rPr sz="2800" spc="-5" dirty="0">
                <a:latin typeface="Calibri"/>
                <a:cs typeface="Calibri"/>
              </a:rPr>
              <a:t>the </a:t>
            </a:r>
            <a:r>
              <a:rPr sz="2800" dirty="0">
                <a:latin typeface="Calibri"/>
                <a:cs typeface="Calibri"/>
              </a:rPr>
              <a:t>same </a:t>
            </a:r>
            <a:r>
              <a:rPr sz="2800" spc="-620" dirty="0">
                <a:latin typeface="Calibri"/>
                <a:cs typeface="Calibri"/>
              </a:rPr>
              <a:t> </a:t>
            </a:r>
            <a:r>
              <a:rPr sz="2800" dirty="0">
                <a:latin typeface="Calibri"/>
                <a:cs typeface="Calibri"/>
              </a:rPr>
              <a:t>building, </a:t>
            </a:r>
            <a:r>
              <a:rPr sz="2800" spc="-5" dirty="0">
                <a:latin typeface="Calibri"/>
                <a:cs typeface="Calibri"/>
              </a:rPr>
              <a:t>with</a:t>
            </a:r>
            <a:r>
              <a:rPr sz="2800" spc="5" dirty="0">
                <a:latin typeface="Calibri"/>
                <a:cs typeface="Calibri"/>
              </a:rPr>
              <a:t> </a:t>
            </a:r>
            <a:r>
              <a:rPr sz="2800" spc="-10" dirty="0">
                <a:latin typeface="Calibri"/>
                <a:cs typeface="Calibri"/>
              </a:rPr>
              <a:t>new</a:t>
            </a:r>
            <a:r>
              <a:rPr sz="2800" dirty="0">
                <a:latin typeface="Calibri"/>
                <a:cs typeface="Calibri"/>
              </a:rPr>
              <a:t> </a:t>
            </a:r>
            <a:r>
              <a:rPr sz="2800" spc="-5" dirty="0">
                <a:latin typeface="Calibri"/>
                <a:cs typeface="Calibri"/>
              </a:rPr>
              <a:t>kinds</a:t>
            </a:r>
            <a:r>
              <a:rPr sz="2800" spc="5" dirty="0">
                <a:latin typeface="Calibri"/>
                <a:cs typeface="Calibri"/>
              </a:rPr>
              <a:t> </a:t>
            </a:r>
            <a:r>
              <a:rPr sz="2800" spc="-5" dirty="0">
                <a:latin typeface="Calibri"/>
                <a:cs typeface="Calibri"/>
              </a:rPr>
              <a:t>of</a:t>
            </a:r>
            <a:r>
              <a:rPr sz="2800" dirty="0">
                <a:latin typeface="Calibri"/>
                <a:cs typeface="Calibri"/>
              </a:rPr>
              <a:t> </a:t>
            </a:r>
            <a:r>
              <a:rPr sz="2800" spc="-5" dirty="0">
                <a:latin typeface="Calibri"/>
                <a:cs typeface="Calibri"/>
              </a:rPr>
              <a:t>housing options.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2910492" y="1450094"/>
            <a:ext cx="6371015" cy="4778261"/>
          </a:xfrm>
          <a:prstGeom prst="rect">
            <a:avLst/>
          </a:prstGeom>
        </p:spPr>
      </p:pic>
      <p:sp>
        <p:nvSpPr>
          <p:cNvPr id="3" name="object 3"/>
          <p:cNvSpPr txBox="1">
            <a:spLocks noGrp="1"/>
          </p:cNvSpPr>
          <p:nvPr>
            <p:ph type="title"/>
          </p:nvPr>
        </p:nvSpPr>
        <p:spPr>
          <a:xfrm>
            <a:off x="4232098" y="641743"/>
            <a:ext cx="3409673" cy="443711"/>
          </a:xfrm>
          <a:prstGeom prst="rect">
            <a:avLst/>
          </a:prstGeom>
        </p:spPr>
        <p:txBody>
          <a:bodyPr vert="horz" wrap="square" lIns="0" tIns="12700" rIns="0" bIns="0" rtlCol="0">
            <a:spAutoFit/>
          </a:bodyPr>
          <a:lstStyle/>
          <a:p>
            <a:pPr marL="12700">
              <a:lnSpc>
                <a:spcPct val="100000"/>
              </a:lnSpc>
              <a:spcBef>
                <a:spcPts val="100"/>
              </a:spcBef>
            </a:pPr>
            <a:r>
              <a:rPr sz="2800" spc="-20" dirty="0">
                <a:solidFill>
                  <a:srgbClr val="FFC000"/>
                </a:solidFill>
                <a:latin typeface="Calibri"/>
                <a:cs typeface="Calibri"/>
              </a:rPr>
              <a:t>Post-Pandemic</a:t>
            </a:r>
            <a:r>
              <a:rPr sz="2800" spc="-75" dirty="0">
                <a:solidFill>
                  <a:srgbClr val="FFC000"/>
                </a:solidFill>
                <a:latin typeface="Calibri"/>
                <a:cs typeface="Calibri"/>
              </a:rPr>
              <a:t> </a:t>
            </a:r>
            <a:r>
              <a:rPr sz="2800" spc="-20" dirty="0">
                <a:solidFill>
                  <a:srgbClr val="FFC000"/>
                </a:solidFill>
                <a:latin typeface="Calibri"/>
                <a:cs typeface="Calibri"/>
              </a:rPr>
              <a:t>Retail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20851"/>
            <a:ext cx="4323715" cy="513080"/>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FFC000"/>
                </a:solidFill>
                <a:latin typeface="Calibri"/>
                <a:cs typeface="Calibri"/>
              </a:rPr>
              <a:t>A</a:t>
            </a:r>
            <a:r>
              <a:rPr sz="3200" spc="-25" dirty="0">
                <a:solidFill>
                  <a:srgbClr val="FFC000"/>
                </a:solidFill>
                <a:latin typeface="Calibri"/>
                <a:cs typeface="Calibri"/>
              </a:rPr>
              <a:t> </a:t>
            </a:r>
            <a:r>
              <a:rPr sz="3200" spc="-5" dirty="0">
                <a:solidFill>
                  <a:srgbClr val="FFC000"/>
                </a:solidFill>
                <a:latin typeface="Calibri"/>
                <a:cs typeface="Calibri"/>
              </a:rPr>
              <a:t>disrupted</a:t>
            </a:r>
            <a:r>
              <a:rPr sz="3200" spc="-15" dirty="0">
                <a:solidFill>
                  <a:srgbClr val="FFC000"/>
                </a:solidFill>
                <a:latin typeface="Calibri"/>
                <a:cs typeface="Calibri"/>
              </a:rPr>
              <a:t> </a:t>
            </a:r>
            <a:r>
              <a:rPr sz="3200" spc="-20" dirty="0">
                <a:solidFill>
                  <a:srgbClr val="FFC000"/>
                </a:solidFill>
                <a:latin typeface="Calibri"/>
                <a:cs typeface="Calibri"/>
              </a:rPr>
              <a:t>retail</a:t>
            </a:r>
            <a:r>
              <a:rPr sz="3200" spc="-15" dirty="0">
                <a:solidFill>
                  <a:srgbClr val="FFC000"/>
                </a:solidFill>
                <a:latin typeface="Calibri"/>
                <a:cs typeface="Calibri"/>
              </a:rPr>
              <a:t> </a:t>
            </a:r>
            <a:r>
              <a:rPr sz="3200" spc="-5" dirty="0">
                <a:solidFill>
                  <a:srgbClr val="FFC000"/>
                </a:solidFill>
                <a:latin typeface="Calibri"/>
                <a:cs typeface="Calibri"/>
              </a:rPr>
              <a:t>industry</a:t>
            </a:r>
            <a:endParaRPr sz="3200" dirty="0">
              <a:latin typeface="Calibri"/>
              <a:cs typeface="Calibri"/>
            </a:endParaRPr>
          </a:p>
        </p:txBody>
      </p:sp>
      <p:sp>
        <p:nvSpPr>
          <p:cNvPr id="3" name="object 3"/>
          <p:cNvSpPr txBox="1"/>
          <p:nvPr/>
        </p:nvSpPr>
        <p:spPr>
          <a:xfrm>
            <a:off x="916939" y="1756155"/>
            <a:ext cx="10250170" cy="4262120"/>
          </a:xfrm>
          <a:prstGeom prst="rect">
            <a:avLst/>
          </a:prstGeom>
        </p:spPr>
        <p:txBody>
          <a:bodyPr vert="horz" wrap="square" lIns="0" tIns="95885" rIns="0" bIns="0" rtlCol="0">
            <a:spAutoFit/>
          </a:bodyPr>
          <a:lstStyle/>
          <a:p>
            <a:pPr marL="241300" marR="285750" indent="-228600">
              <a:lnSpc>
                <a:spcPct val="80400"/>
              </a:lnSpc>
              <a:spcBef>
                <a:spcPts val="755"/>
              </a:spcBef>
              <a:buFont typeface="Arial"/>
              <a:buChar char="•"/>
              <a:tabLst>
                <a:tab pos="241300" algn="l"/>
              </a:tabLst>
            </a:pPr>
            <a:r>
              <a:rPr sz="2800" spc="-10" dirty="0">
                <a:solidFill>
                  <a:srgbClr val="FFFFFF"/>
                </a:solidFill>
                <a:latin typeface="Calibri"/>
                <a:cs typeface="Calibri"/>
              </a:rPr>
              <a:t>America</a:t>
            </a:r>
            <a:r>
              <a:rPr sz="2800" spc="-5" dirty="0">
                <a:solidFill>
                  <a:srgbClr val="FFFFFF"/>
                </a:solidFill>
                <a:latin typeface="Calibri"/>
                <a:cs typeface="Calibri"/>
              </a:rPr>
              <a:t> has</a:t>
            </a:r>
            <a:r>
              <a:rPr sz="2800" spc="10" dirty="0">
                <a:solidFill>
                  <a:srgbClr val="FFFFFF"/>
                </a:solidFill>
                <a:latin typeface="Calibri"/>
                <a:cs typeface="Calibri"/>
              </a:rPr>
              <a:t> </a:t>
            </a:r>
            <a:r>
              <a:rPr sz="2800" spc="-15" dirty="0">
                <a:solidFill>
                  <a:srgbClr val="FFFFFF"/>
                </a:solidFill>
                <a:latin typeface="Calibri"/>
                <a:cs typeface="Calibri"/>
              </a:rPr>
              <a:t>over</a:t>
            </a:r>
            <a:r>
              <a:rPr sz="2800" dirty="0">
                <a:solidFill>
                  <a:srgbClr val="FFFFFF"/>
                </a:solidFill>
                <a:latin typeface="Calibri"/>
                <a:cs typeface="Calibri"/>
              </a:rPr>
              <a:t> 10</a:t>
            </a:r>
            <a:r>
              <a:rPr sz="2800" spc="10" dirty="0">
                <a:solidFill>
                  <a:srgbClr val="FFFFFF"/>
                </a:solidFill>
                <a:latin typeface="Calibri"/>
                <a:cs typeface="Calibri"/>
              </a:rPr>
              <a:t> </a:t>
            </a:r>
            <a:r>
              <a:rPr sz="2800" spc="-5" dirty="0">
                <a:solidFill>
                  <a:srgbClr val="FFFFFF"/>
                </a:solidFill>
                <a:latin typeface="Calibri"/>
                <a:cs typeface="Calibri"/>
              </a:rPr>
              <a:t>times</a:t>
            </a:r>
            <a:r>
              <a:rPr sz="2800" spc="10" dirty="0">
                <a:solidFill>
                  <a:srgbClr val="FFFFFF"/>
                </a:solidFill>
                <a:latin typeface="Calibri"/>
                <a:cs typeface="Calibri"/>
              </a:rPr>
              <a:t> </a:t>
            </a:r>
            <a:r>
              <a:rPr sz="2800" spc="-5" dirty="0">
                <a:solidFill>
                  <a:srgbClr val="FFFFFF"/>
                </a:solidFill>
                <a:latin typeface="Calibri"/>
                <a:cs typeface="Calibri"/>
              </a:rPr>
              <a:t>the number</a:t>
            </a:r>
            <a:r>
              <a:rPr sz="2800" dirty="0">
                <a:solidFill>
                  <a:srgbClr val="FFFFFF"/>
                </a:solidFill>
                <a:latin typeface="Calibri"/>
                <a:cs typeface="Calibri"/>
              </a:rPr>
              <a:t> </a:t>
            </a:r>
            <a:r>
              <a:rPr sz="2800" spc="-5" dirty="0">
                <a:solidFill>
                  <a:srgbClr val="FFFFFF"/>
                </a:solidFill>
                <a:latin typeface="Calibri"/>
                <a:cs typeface="Calibri"/>
              </a:rPr>
              <a:t>of </a:t>
            </a:r>
            <a:r>
              <a:rPr sz="2800" spc="-20" dirty="0">
                <a:solidFill>
                  <a:srgbClr val="FFFFFF"/>
                </a:solidFill>
                <a:latin typeface="Calibri"/>
                <a:cs typeface="Calibri"/>
              </a:rPr>
              <a:t>stores</a:t>
            </a:r>
            <a:r>
              <a:rPr sz="2800" spc="10" dirty="0">
                <a:solidFill>
                  <a:srgbClr val="FFFFFF"/>
                </a:solidFill>
                <a:latin typeface="Calibri"/>
                <a:cs typeface="Calibri"/>
              </a:rPr>
              <a:t> </a:t>
            </a:r>
            <a:r>
              <a:rPr sz="2800" spc="-5" dirty="0">
                <a:solidFill>
                  <a:srgbClr val="FFFFFF"/>
                </a:solidFill>
                <a:latin typeface="Calibri"/>
                <a:cs typeface="Calibri"/>
              </a:rPr>
              <a:t>per</a:t>
            </a:r>
            <a:r>
              <a:rPr sz="2800" dirty="0">
                <a:solidFill>
                  <a:srgbClr val="FFFFFF"/>
                </a:solidFill>
                <a:latin typeface="Calibri"/>
                <a:cs typeface="Calibri"/>
              </a:rPr>
              <a:t> </a:t>
            </a:r>
            <a:r>
              <a:rPr sz="2800" spc="-15" dirty="0">
                <a:solidFill>
                  <a:srgbClr val="FFFFFF"/>
                </a:solidFill>
                <a:latin typeface="Calibri"/>
                <a:cs typeface="Calibri"/>
              </a:rPr>
              <a:t>capita</a:t>
            </a:r>
            <a:r>
              <a:rPr sz="2800" spc="-5" dirty="0">
                <a:solidFill>
                  <a:srgbClr val="FFFFFF"/>
                </a:solidFill>
                <a:latin typeface="Calibri"/>
                <a:cs typeface="Calibri"/>
              </a:rPr>
              <a:t> than </a:t>
            </a:r>
            <a:r>
              <a:rPr sz="2800" dirty="0">
                <a:solidFill>
                  <a:srgbClr val="FFFFFF"/>
                </a:solidFill>
                <a:latin typeface="Calibri"/>
                <a:cs typeface="Calibri"/>
              </a:rPr>
              <a:t> </a:t>
            </a:r>
            <a:r>
              <a:rPr sz="2800" spc="-15" dirty="0">
                <a:solidFill>
                  <a:srgbClr val="FFFFFF"/>
                </a:solidFill>
                <a:latin typeface="Calibri"/>
                <a:cs typeface="Calibri"/>
              </a:rPr>
              <a:t>Germany</a:t>
            </a:r>
            <a:r>
              <a:rPr sz="2800" spc="-5" dirty="0">
                <a:solidFill>
                  <a:srgbClr val="FFFFFF"/>
                </a:solidFill>
                <a:latin typeface="Calibri"/>
                <a:cs typeface="Calibri"/>
              </a:rPr>
              <a:t> and</a:t>
            </a:r>
            <a:r>
              <a:rPr sz="2800" spc="10" dirty="0">
                <a:solidFill>
                  <a:srgbClr val="FFFFFF"/>
                </a:solidFill>
                <a:latin typeface="Calibri"/>
                <a:cs typeface="Calibri"/>
              </a:rPr>
              <a:t> </a:t>
            </a:r>
            <a:r>
              <a:rPr sz="2800" dirty="0">
                <a:solidFill>
                  <a:srgbClr val="FFFFFF"/>
                </a:solidFill>
                <a:latin typeface="Calibri"/>
                <a:cs typeface="Calibri"/>
              </a:rPr>
              <a:t>5</a:t>
            </a:r>
            <a:r>
              <a:rPr sz="2800" spc="15" dirty="0">
                <a:solidFill>
                  <a:srgbClr val="FFFFFF"/>
                </a:solidFill>
                <a:latin typeface="Calibri"/>
                <a:cs typeface="Calibri"/>
              </a:rPr>
              <a:t> </a:t>
            </a:r>
            <a:r>
              <a:rPr sz="2800" spc="-5" dirty="0">
                <a:solidFill>
                  <a:srgbClr val="FFFFFF"/>
                </a:solidFill>
                <a:latin typeface="Calibri"/>
                <a:cs typeface="Calibri"/>
              </a:rPr>
              <a:t>times</a:t>
            </a:r>
            <a:r>
              <a:rPr sz="2800" spc="5" dirty="0">
                <a:solidFill>
                  <a:srgbClr val="FFFFFF"/>
                </a:solidFill>
                <a:latin typeface="Calibri"/>
                <a:cs typeface="Calibri"/>
              </a:rPr>
              <a:t> </a:t>
            </a:r>
            <a:r>
              <a:rPr sz="2800" spc="-5" dirty="0">
                <a:solidFill>
                  <a:srgbClr val="FFFFFF"/>
                </a:solidFill>
                <a:latin typeface="Calibri"/>
                <a:cs typeface="Calibri"/>
              </a:rPr>
              <a:t>the</a:t>
            </a:r>
            <a:r>
              <a:rPr sz="2800" dirty="0">
                <a:solidFill>
                  <a:srgbClr val="FFFFFF"/>
                </a:solidFill>
                <a:latin typeface="Calibri"/>
                <a:cs typeface="Calibri"/>
              </a:rPr>
              <a:t> </a:t>
            </a:r>
            <a:r>
              <a:rPr sz="2800" spc="-5" dirty="0">
                <a:solidFill>
                  <a:srgbClr val="FFFFFF"/>
                </a:solidFill>
                <a:latin typeface="Calibri"/>
                <a:cs typeface="Calibri"/>
              </a:rPr>
              <a:t>number</a:t>
            </a:r>
            <a:r>
              <a:rPr sz="2800" spc="5" dirty="0">
                <a:solidFill>
                  <a:srgbClr val="FFFFFF"/>
                </a:solidFill>
                <a:latin typeface="Calibri"/>
                <a:cs typeface="Calibri"/>
              </a:rPr>
              <a:t> </a:t>
            </a:r>
            <a:r>
              <a:rPr sz="2800" spc="-5" dirty="0">
                <a:solidFill>
                  <a:srgbClr val="FFFFFF"/>
                </a:solidFill>
                <a:latin typeface="Calibri"/>
                <a:cs typeface="Calibri"/>
              </a:rPr>
              <a:t>in</a:t>
            </a:r>
            <a:r>
              <a:rPr sz="2800" spc="10" dirty="0">
                <a:solidFill>
                  <a:srgbClr val="FFFFFF"/>
                </a:solidFill>
                <a:latin typeface="Calibri"/>
                <a:cs typeface="Calibri"/>
              </a:rPr>
              <a:t> </a:t>
            </a:r>
            <a:r>
              <a:rPr sz="2800" spc="-5" dirty="0">
                <a:solidFill>
                  <a:srgbClr val="FFFFFF"/>
                </a:solidFill>
                <a:latin typeface="Calibri"/>
                <a:cs typeface="Calibri"/>
              </a:rPr>
              <a:t>the </a:t>
            </a:r>
            <a:r>
              <a:rPr sz="2800" spc="-10" dirty="0">
                <a:solidFill>
                  <a:srgbClr val="FFFFFF"/>
                </a:solidFill>
                <a:latin typeface="Calibri"/>
                <a:cs typeface="Calibri"/>
              </a:rPr>
              <a:t>U.K.,</a:t>
            </a:r>
            <a:r>
              <a:rPr sz="2800" spc="10" dirty="0">
                <a:solidFill>
                  <a:srgbClr val="FFFFFF"/>
                </a:solidFill>
                <a:latin typeface="Calibri"/>
                <a:cs typeface="Calibri"/>
              </a:rPr>
              <a:t> </a:t>
            </a:r>
            <a:r>
              <a:rPr sz="2800" spc="-5" dirty="0">
                <a:solidFill>
                  <a:srgbClr val="FFFFFF"/>
                </a:solidFill>
                <a:latin typeface="Calibri"/>
                <a:cs typeface="Calibri"/>
              </a:rPr>
              <a:t>with</a:t>
            </a:r>
            <a:r>
              <a:rPr sz="2800" spc="10" dirty="0">
                <a:solidFill>
                  <a:srgbClr val="FFFFFF"/>
                </a:solidFill>
                <a:latin typeface="Calibri"/>
                <a:cs typeface="Calibri"/>
              </a:rPr>
              <a:t> </a:t>
            </a:r>
            <a:r>
              <a:rPr sz="2800" spc="-25" dirty="0">
                <a:solidFill>
                  <a:srgbClr val="FFFFFF"/>
                </a:solidFill>
                <a:latin typeface="Calibri"/>
                <a:cs typeface="Calibri"/>
              </a:rPr>
              <a:t>store</a:t>
            </a:r>
            <a:r>
              <a:rPr sz="2800" dirty="0">
                <a:solidFill>
                  <a:srgbClr val="FFFFFF"/>
                </a:solidFill>
                <a:latin typeface="Calibri"/>
                <a:cs typeface="Calibri"/>
              </a:rPr>
              <a:t> </a:t>
            </a:r>
            <a:r>
              <a:rPr sz="2800" spc="-10" dirty="0">
                <a:solidFill>
                  <a:srgbClr val="FFFFFF"/>
                </a:solidFill>
                <a:latin typeface="Calibri"/>
                <a:cs typeface="Calibri"/>
              </a:rPr>
              <a:t>closures</a:t>
            </a:r>
            <a:r>
              <a:rPr sz="2800" spc="5" dirty="0">
                <a:solidFill>
                  <a:srgbClr val="FFFFFF"/>
                </a:solidFill>
                <a:latin typeface="Calibri"/>
                <a:cs typeface="Calibri"/>
              </a:rPr>
              <a:t> </a:t>
            </a:r>
            <a:r>
              <a:rPr sz="2800" spc="-15" dirty="0">
                <a:solidFill>
                  <a:srgbClr val="FFFFFF"/>
                </a:solidFill>
                <a:latin typeface="Calibri"/>
                <a:cs typeface="Calibri"/>
              </a:rPr>
              <a:t>at </a:t>
            </a:r>
            <a:r>
              <a:rPr sz="2800" spc="-615" dirty="0">
                <a:solidFill>
                  <a:srgbClr val="FFFFFF"/>
                </a:solidFill>
                <a:latin typeface="Calibri"/>
                <a:cs typeface="Calibri"/>
              </a:rPr>
              <a:t> </a:t>
            </a:r>
            <a:r>
              <a:rPr sz="2800" spc="-5" dirty="0">
                <a:solidFill>
                  <a:srgbClr val="FFFFFF"/>
                </a:solidFill>
                <a:latin typeface="Calibri"/>
                <a:cs typeface="Calibri"/>
              </a:rPr>
              <a:t>an</a:t>
            </a:r>
            <a:r>
              <a:rPr sz="2800" dirty="0">
                <a:solidFill>
                  <a:srgbClr val="FFFFFF"/>
                </a:solidFill>
                <a:latin typeface="Calibri"/>
                <a:cs typeface="Calibri"/>
              </a:rPr>
              <a:t> </a:t>
            </a:r>
            <a:r>
              <a:rPr sz="2800" spc="-5" dirty="0">
                <a:solidFill>
                  <a:srgbClr val="FFFFFF"/>
                </a:solidFill>
                <a:latin typeface="Calibri"/>
                <a:cs typeface="Calibri"/>
              </a:rPr>
              <a:t>all-time high.</a:t>
            </a:r>
            <a:endParaRPr sz="2800" dirty="0">
              <a:latin typeface="Calibri"/>
              <a:cs typeface="Calibri"/>
            </a:endParaRPr>
          </a:p>
          <a:p>
            <a:pPr>
              <a:lnSpc>
                <a:spcPct val="100000"/>
              </a:lnSpc>
              <a:spcBef>
                <a:spcPts val="10"/>
              </a:spcBef>
              <a:buClr>
                <a:srgbClr val="FFFFFF"/>
              </a:buClr>
              <a:buFont typeface="Arial"/>
              <a:buChar char="•"/>
            </a:pPr>
            <a:endParaRPr sz="3150" dirty="0">
              <a:latin typeface="Calibri"/>
              <a:cs typeface="Calibri"/>
            </a:endParaRPr>
          </a:p>
          <a:p>
            <a:pPr marL="241300" marR="316865" indent="-228600">
              <a:lnSpc>
                <a:spcPct val="78900"/>
              </a:lnSpc>
              <a:buFont typeface="Arial"/>
              <a:buChar char="•"/>
              <a:tabLst>
                <a:tab pos="241300" algn="l"/>
              </a:tabLst>
            </a:pPr>
            <a:r>
              <a:rPr sz="2800" dirty="0">
                <a:solidFill>
                  <a:srgbClr val="FFFFFF"/>
                </a:solidFill>
                <a:latin typeface="Calibri"/>
                <a:cs typeface="Calibri"/>
              </a:rPr>
              <a:t>As</a:t>
            </a:r>
            <a:r>
              <a:rPr sz="2800" spc="10" dirty="0">
                <a:solidFill>
                  <a:srgbClr val="FFFFFF"/>
                </a:solidFill>
                <a:latin typeface="Calibri"/>
                <a:cs typeface="Calibri"/>
              </a:rPr>
              <a:t> </a:t>
            </a:r>
            <a:r>
              <a:rPr sz="2800" spc="-15" dirty="0">
                <a:solidFill>
                  <a:srgbClr val="FFFFFF"/>
                </a:solidFill>
                <a:latin typeface="Calibri"/>
                <a:cs typeface="Calibri"/>
              </a:rPr>
              <a:t>many</a:t>
            </a:r>
            <a:r>
              <a:rPr sz="2800" dirty="0">
                <a:solidFill>
                  <a:srgbClr val="FFFFFF"/>
                </a:solidFill>
                <a:latin typeface="Calibri"/>
                <a:cs typeface="Calibri"/>
              </a:rPr>
              <a:t> </a:t>
            </a:r>
            <a:r>
              <a:rPr sz="2800" spc="-5" dirty="0">
                <a:solidFill>
                  <a:srgbClr val="FFFFFF"/>
                </a:solidFill>
                <a:latin typeface="Calibri"/>
                <a:cs typeface="Calibri"/>
              </a:rPr>
              <a:t>as</a:t>
            </a:r>
            <a:r>
              <a:rPr sz="2800" spc="10" dirty="0">
                <a:solidFill>
                  <a:srgbClr val="FFFFFF"/>
                </a:solidFill>
                <a:latin typeface="Calibri"/>
                <a:cs typeface="Calibri"/>
              </a:rPr>
              <a:t> </a:t>
            </a:r>
            <a:r>
              <a:rPr sz="2800" dirty="0">
                <a:solidFill>
                  <a:srgbClr val="FFFFFF"/>
                </a:solidFill>
                <a:latin typeface="Calibri"/>
                <a:cs typeface="Calibri"/>
              </a:rPr>
              <a:t>40%</a:t>
            </a:r>
            <a:r>
              <a:rPr sz="2800" spc="5" dirty="0">
                <a:solidFill>
                  <a:srgbClr val="FFFFFF"/>
                </a:solidFill>
                <a:latin typeface="Calibri"/>
                <a:cs typeface="Calibri"/>
              </a:rPr>
              <a:t> </a:t>
            </a:r>
            <a:r>
              <a:rPr sz="2800" spc="-5" dirty="0">
                <a:solidFill>
                  <a:srgbClr val="FFFFFF"/>
                </a:solidFill>
                <a:latin typeface="Calibri"/>
                <a:cs typeface="Calibri"/>
              </a:rPr>
              <a:t>of</a:t>
            </a:r>
            <a:r>
              <a:rPr sz="2800" spc="5" dirty="0">
                <a:solidFill>
                  <a:srgbClr val="FFFFFF"/>
                </a:solidFill>
                <a:latin typeface="Calibri"/>
                <a:cs typeface="Calibri"/>
              </a:rPr>
              <a:t> </a:t>
            </a:r>
            <a:r>
              <a:rPr sz="2800" spc="-5" dirty="0">
                <a:solidFill>
                  <a:srgbClr val="FFFFFF"/>
                </a:solidFill>
                <a:latin typeface="Calibri"/>
                <a:cs typeface="Calibri"/>
              </a:rPr>
              <a:t>small,</a:t>
            </a:r>
            <a:r>
              <a:rPr sz="2800" spc="10" dirty="0">
                <a:solidFill>
                  <a:srgbClr val="FFFFFF"/>
                </a:solidFill>
                <a:latin typeface="Calibri"/>
                <a:cs typeface="Calibri"/>
              </a:rPr>
              <a:t> </a:t>
            </a:r>
            <a:r>
              <a:rPr sz="2800" spc="-10" dirty="0">
                <a:solidFill>
                  <a:srgbClr val="FFFFFF"/>
                </a:solidFill>
                <a:latin typeface="Calibri"/>
                <a:cs typeface="Calibri"/>
              </a:rPr>
              <a:t>locally</a:t>
            </a:r>
            <a:r>
              <a:rPr sz="2800" spc="5" dirty="0">
                <a:solidFill>
                  <a:srgbClr val="FFFFFF"/>
                </a:solidFill>
                <a:latin typeface="Calibri"/>
                <a:cs typeface="Calibri"/>
              </a:rPr>
              <a:t> </a:t>
            </a:r>
            <a:r>
              <a:rPr sz="2800" spc="-10" dirty="0">
                <a:solidFill>
                  <a:srgbClr val="FFFFFF"/>
                </a:solidFill>
                <a:latin typeface="Calibri"/>
                <a:cs typeface="Calibri"/>
              </a:rPr>
              <a:t>owned</a:t>
            </a:r>
            <a:r>
              <a:rPr sz="2800" spc="10" dirty="0">
                <a:solidFill>
                  <a:srgbClr val="FFFFFF"/>
                </a:solidFill>
                <a:latin typeface="Calibri"/>
                <a:cs typeface="Calibri"/>
              </a:rPr>
              <a:t> </a:t>
            </a:r>
            <a:r>
              <a:rPr sz="2800" spc="-5" dirty="0">
                <a:solidFill>
                  <a:srgbClr val="FFFFFF"/>
                </a:solidFill>
                <a:latin typeface="Calibri"/>
                <a:cs typeface="Calibri"/>
              </a:rPr>
              <a:t>businesses</a:t>
            </a:r>
            <a:r>
              <a:rPr sz="2800" spc="10" dirty="0">
                <a:solidFill>
                  <a:srgbClr val="FFFFFF"/>
                </a:solidFill>
                <a:latin typeface="Calibri"/>
                <a:cs typeface="Calibri"/>
              </a:rPr>
              <a:t> </a:t>
            </a:r>
            <a:r>
              <a:rPr sz="2800" spc="-5" dirty="0">
                <a:solidFill>
                  <a:srgbClr val="FFFFFF"/>
                </a:solidFill>
                <a:latin typeface="Calibri"/>
                <a:cs typeface="Calibri"/>
              </a:rPr>
              <a:t>will</a:t>
            </a:r>
            <a:r>
              <a:rPr sz="2800" dirty="0">
                <a:solidFill>
                  <a:srgbClr val="FFFFFF"/>
                </a:solidFill>
                <a:latin typeface="Calibri"/>
                <a:cs typeface="Calibri"/>
              </a:rPr>
              <a:t> </a:t>
            </a:r>
            <a:r>
              <a:rPr sz="2800" spc="-5" dirty="0">
                <a:solidFill>
                  <a:srgbClr val="FFFFFF"/>
                </a:solidFill>
                <a:latin typeface="Calibri"/>
                <a:cs typeface="Calibri"/>
              </a:rPr>
              <a:t>not</a:t>
            </a:r>
            <a:r>
              <a:rPr sz="2800" spc="5" dirty="0">
                <a:solidFill>
                  <a:srgbClr val="FFFFFF"/>
                </a:solidFill>
                <a:latin typeface="Calibri"/>
                <a:cs typeface="Calibri"/>
              </a:rPr>
              <a:t> </a:t>
            </a:r>
            <a:r>
              <a:rPr sz="2800" spc="-10" dirty="0">
                <a:solidFill>
                  <a:srgbClr val="FFFFFF"/>
                </a:solidFill>
                <a:latin typeface="Calibri"/>
                <a:cs typeface="Calibri"/>
              </a:rPr>
              <a:t>re-open </a:t>
            </a:r>
            <a:r>
              <a:rPr sz="2800" spc="-615" dirty="0">
                <a:solidFill>
                  <a:srgbClr val="FFFFFF"/>
                </a:solidFill>
                <a:latin typeface="Calibri"/>
                <a:cs typeface="Calibri"/>
              </a:rPr>
              <a:t> </a:t>
            </a:r>
            <a:r>
              <a:rPr sz="2800" spc="-15" dirty="0">
                <a:solidFill>
                  <a:srgbClr val="FFFFFF"/>
                </a:solidFill>
                <a:latin typeface="Calibri"/>
                <a:cs typeface="Calibri"/>
              </a:rPr>
              <a:t>after</a:t>
            </a:r>
            <a:r>
              <a:rPr sz="2800" spc="5" dirty="0">
                <a:solidFill>
                  <a:srgbClr val="FFFFFF"/>
                </a:solidFill>
                <a:latin typeface="Calibri"/>
                <a:cs typeface="Calibri"/>
              </a:rPr>
              <a:t> </a:t>
            </a:r>
            <a:r>
              <a:rPr sz="2800" spc="-5" dirty="0">
                <a:solidFill>
                  <a:srgbClr val="FFFFFF"/>
                </a:solidFill>
                <a:latin typeface="Calibri"/>
                <a:cs typeface="Calibri"/>
              </a:rPr>
              <a:t>the</a:t>
            </a:r>
            <a:r>
              <a:rPr sz="2800" spc="5" dirty="0">
                <a:solidFill>
                  <a:srgbClr val="FFFFFF"/>
                </a:solidFill>
                <a:latin typeface="Calibri"/>
                <a:cs typeface="Calibri"/>
              </a:rPr>
              <a:t> </a:t>
            </a:r>
            <a:r>
              <a:rPr sz="2800" spc="-5" dirty="0">
                <a:solidFill>
                  <a:srgbClr val="FFFFFF"/>
                </a:solidFill>
                <a:latin typeface="Calibri"/>
                <a:cs typeface="Calibri"/>
              </a:rPr>
              <a:t>pandemic,</a:t>
            </a:r>
            <a:r>
              <a:rPr sz="2800" spc="10" dirty="0">
                <a:solidFill>
                  <a:srgbClr val="FFFFFF"/>
                </a:solidFill>
                <a:latin typeface="Calibri"/>
                <a:cs typeface="Calibri"/>
              </a:rPr>
              <a:t> </a:t>
            </a:r>
            <a:r>
              <a:rPr sz="2800" spc="-15" dirty="0">
                <a:solidFill>
                  <a:srgbClr val="FFFFFF"/>
                </a:solidFill>
                <a:latin typeface="Calibri"/>
                <a:cs typeface="Calibri"/>
              </a:rPr>
              <a:t>accelerating</a:t>
            </a:r>
            <a:r>
              <a:rPr sz="2800" spc="5" dirty="0">
                <a:solidFill>
                  <a:srgbClr val="FFFFFF"/>
                </a:solidFill>
                <a:latin typeface="Calibri"/>
                <a:cs typeface="Calibri"/>
              </a:rPr>
              <a:t> </a:t>
            </a:r>
            <a:r>
              <a:rPr sz="2800" spc="-5" dirty="0">
                <a:solidFill>
                  <a:srgbClr val="FFFFFF"/>
                </a:solidFill>
                <a:latin typeface="Calibri"/>
                <a:cs typeface="Calibri"/>
              </a:rPr>
              <a:t>the</a:t>
            </a:r>
            <a:r>
              <a:rPr sz="2800" spc="5" dirty="0">
                <a:solidFill>
                  <a:srgbClr val="FFFFFF"/>
                </a:solidFill>
                <a:latin typeface="Calibri"/>
                <a:cs typeface="Calibri"/>
              </a:rPr>
              <a:t> </a:t>
            </a:r>
            <a:r>
              <a:rPr sz="2800" spc="-15" dirty="0">
                <a:solidFill>
                  <a:srgbClr val="FFFFFF"/>
                </a:solidFill>
                <a:latin typeface="Calibri"/>
                <a:cs typeface="Calibri"/>
              </a:rPr>
              <a:t>trend</a:t>
            </a:r>
            <a:r>
              <a:rPr sz="2800" spc="10" dirty="0">
                <a:solidFill>
                  <a:srgbClr val="FFFFFF"/>
                </a:solidFill>
                <a:latin typeface="Calibri"/>
                <a:cs typeface="Calibri"/>
              </a:rPr>
              <a:t> </a:t>
            </a:r>
            <a:r>
              <a:rPr sz="2800" spc="-25" dirty="0">
                <a:solidFill>
                  <a:srgbClr val="FFFFFF"/>
                </a:solidFill>
                <a:latin typeface="Calibri"/>
                <a:cs typeface="Calibri"/>
              </a:rPr>
              <a:t>toward</a:t>
            </a:r>
            <a:r>
              <a:rPr sz="2800" spc="15" dirty="0">
                <a:solidFill>
                  <a:srgbClr val="FFFFFF"/>
                </a:solidFill>
                <a:latin typeface="Calibri"/>
                <a:cs typeface="Calibri"/>
              </a:rPr>
              <a:t> </a:t>
            </a:r>
            <a:r>
              <a:rPr sz="2800" spc="-10" dirty="0">
                <a:solidFill>
                  <a:srgbClr val="FFFFFF"/>
                </a:solidFill>
                <a:latin typeface="Calibri"/>
                <a:cs typeface="Calibri"/>
              </a:rPr>
              <a:t>national</a:t>
            </a:r>
            <a:r>
              <a:rPr sz="2800" spc="5" dirty="0">
                <a:solidFill>
                  <a:srgbClr val="FFFFFF"/>
                </a:solidFill>
                <a:latin typeface="Calibri"/>
                <a:cs typeface="Calibri"/>
              </a:rPr>
              <a:t> </a:t>
            </a:r>
            <a:r>
              <a:rPr sz="2800" spc="-5" dirty="0">
                <a:solidFill>
                  <a:srgbClr val="FFFFFF"/>
                </a:solidFill>
                <a:latin typeface="Calibri"/>
                <a:cs typeface="Calibri"/>
              </a:rPr>
              <a:t>chains </a:t>
            </a:r>
            <a:r>
              <a:rPr sz="2800" dirty="0">
                <a:solidFill>
                  <a:srgbClr val="FFFFFF"/>
                </a:solidFill>
                <a:latin typeface="Calibri"/>
                <a:cs typeface="Calibri"/>
              </a:rPr>
              <a:t> </a:t>
            </a:r>
            <a:r>
              <a:rPr sz="2800" spc="-10" dirty="0">
                <a:solidFill>
                  <a:srgbClr val="FFFFFF"/>
                </a:solidFill>
                <a:latin typeface="Calibri"/>
                <a:cs typeface="Calibri"/>
              </a:rPr>
              <a:t>dominating </a:t>
            </a:r>
            <a:r>
              <a:rPr sz="2800" spc="-5" dirty="0">
                <a:solidFill>
                  <a:srgbClr val="FFFFFF"/>
                </a:solidFill>
                <a:latin typeface="Calibri"/>
                <a:cs typeface="Calibri"/>
              </a:rPr>
              <a:t>the </a:t>
            </a:r>
            <a:r>
              <a:rPr sz="2800" spc="-20" dirty="0">
                <a:solidFill>
                  <a:srgbClr val="FFFFFF"/>
                </a:solidFill>
                <a:latin typeface="Calibri"/>
                <a:cs typeface="Calibri"/>
              </a:rPr>
              <a:t>retail</a:t>
            </a:r>
            <a:r>
              <a:rPr sz="2800" dirty="0">
                <a:solidFill>
                  <a:srgbClr val="FFFFFF"/>
                </a:solidFill>
                <a:latin typeface="Calibri"/>
                <a:cs typeface="Calibri"/>
              </a:rPr>
              <a:t> </a:t>
            </a:r>
            <a:r>
              <a:rPr sz="2800" spc="-5" dirty="0">
                <a:solidFill>
                  <a:srgbClr val="FFFFFF"/>
                </a:solidFill>
                <a:latin typeface="Calibri"/>
                <a:cs typeface="Calibri"/>
              </a:rPr>
              <a:t>in</a:t>
            </a:r>
            <a:r>
              <a:rPr sz="2800" spc="5" dirty="0">
                <a:solidFill>
                  <a:srgbClr val="FFFFFF"/>
                </a:solidFill>
                <a:latin typeface="Calibri"/>
                <a:cs typeface="Calibri"/>
              </a:rPr>
              <a:t> </a:t>
            </a:r>
            <a:r>
              <a:rPr sz="2800" spc="-5" dirty="0">
                <a:solidFill>
                  <a:srgbClr val="FFFFFF"/>
                </a:solidFill>
                <a:latin typeface="Calibri"/>
                <a:cs typeface="Calibri"/>
              </a:rPr>
              <a:t>cities.</a:t>
            </a:r>
            <a:endParaRPr sz="2800" dirty="0">
              <a:latin typeface="Calibri"/>
              <a:cs typeface="Calibri"/>
            </a:endParaRPr>
          </a:p>
          <a:p>
            <a:pPr>
              <a:lnSpc>
                <a:spcPct val="100000"/>
              </a:lnSpc>
              <a:spcBef>
                <a:spcPts val="50"/>
              </a:spcBef>
              <a:buClr>
                <a:srgbClr val="FFFFFF"/>
              </a:buClr>
              <a:buFont typeface="Arial"/>
              <a:buChar char="•"/>
            </a:pPr>
            <a:endParaRPr sz="3800" dirty="0">
              <a:latin typeface="Calibri"/>
              <a:cs typeface="Calibri"/>
            </a:endParaRPr>
          </a:p>
          <a:p>
            <a:pPr marL="241300" marR="5080" indent="-228600" algn="just">
              <a:lnSpc>
                <a:spcPct val="80400"/>
              </a:lnSpc>
              <a:buFont typeface="Arial"/>
              <a:buChar char="•"/>
              <a:tabLst>
                <a:tab pos="241300" algn="l"/>
              </a:tabLst>
            </a:pPr>
            <a:r>
              <a:rPr sz="2800" spc="-5" dirty="0">
                <a:solidFill>
                  <a:srgbClr val="FFFFFF"/>
                </a:solidFill>
                <a:latin typeface="Calibri"/>
                <a:cs typeface="Calibri"/>
              </a:rPr>
              <a:t>Buying </a:t>
            </a:r>
            <a:r>
              <a:rPr sz="2800" spc="-15" dirty="0">
                <a:solidFill>
                  <a:srgbClr val="FFFFFF"/>
                </a:solidFill>
                <a:latin typeface="Calibri"/>
                <a:cs typeface="Calibri"/>
              </a:rPr>
              <a:t>groceries </a:t>
            </a:r>
            <a:r>
              <a:rPr sz="2800" spc="-5" dirty="0">
                <a:solidFill>
                  <a:srgbClr val="FFFFFF"/>
                </a:solidFill>
                <a:latin typeface="Calibri"/>
                <a:cs typeface="Calibri"/>
              </a:rPr>
              <a:t>online has </a:t>
            </a:r>
            <a:r>
              <a:rPr sz="2800" spc="-10" dirty="0">
                <a:solidFill>
                  <a:srgbClr val="FFFFFF"/>
                </a:solidFill>
                <a:latin typeface="Calibri"/>
                <a:cs typeface="Calibri"/>
              </a:rPr>
              <a:t>almost </a:t>
            </a:r>
            <a:r>
              <a:rPr sz="2800" spc="-5" dirty="0">
                <a:solidFill>
                  <a:srgbClr val="FFFFFF"/>
                </a:solidFill>
                <a:latin typeface="Calibri"/>
                <a:cs typeface="Calibri"/>
              </a:rPr>
              <a:t>doubled </a:t>
            </a:r>
            <a:r>
              <a:rPr sz="2800" dirty="0">
                <a:solidFill>
                  <a:srgbClr val="FFFFFF"/>
                </a:solidFill>
                <a:latin typeface="Calibri"/>
                <a:cs typeface="Calibri"/>
              </a:rPr>
              <a:t>since </a:t>
            </a:r>
            <a:r>
              <a:rPr sz="2800" spc="-5" dirty="0">
                <a:solidFill>
                  <a:srgbClr val="FFFFFF"/>
                </a:solidFill>
                <a:latin typeface="Calibri"/>
                <a:cs typeface="Calibri"/>
              </a:rPr>
              <a:t>the pandemic, with </a:t>
            </a:r>
            <a:r>
              <a:rPr sz="2800" spc="-620" dirty="0">
                <a:solidFill>
                  <a:srgbClr val="FFFFFF"/>
                </a:solidFill>
                <a:latin typeface="Calibri"/>
                <a:cs typeface="Calibri"/>
              </a:rPr>
              <a:t> </a:t>
            </a:r>
            <a:r>
              <a:rPr sz="2800" spc="-10" dirty="0">
                <a:solidFill>
                  <a:srgbClr val="FFFFFF"/>
                </a:solidFill>
                <a:latin typeface="Calibri"/>
                <a:cs typeface="Calibri"/>
              </a:rPr>
              <a:t>more </a:t>
            </a:r>
            <a:r>
              <a:rPr sz="2800" dirty="0">
                <a:solidFill>
                  <a:srgbClr val="FFFFFF"/>
                </a:solidFill>
                <a:latin typeface="Calibri"/>
                <a:cs typeface="Calibri"/>
              </a:rPr>
              <a:t>than 50% </a:t>
            </a:r>
            <a:r>
              <a:rPr sz="2800" spc="-5" dirty="0">
                <a:solidFill>
                  <a:srgbClr val="FFFFFF"/>
                </a:solidFill>
                <a:latin typeface="Calibri"/>
                <a:cs typeface="Calibri"/>
              </a:rPr>
              <a:t>of people </a:t>
            </a:r>
            <a:r>
              <a:rPr sz="2800" spc="-10" dirty="0">
                <a:solidFill>
                  <a:srgbClr val="FFFFFF"/>
                </a:solidFill>
                <a:latin typeface="Calibri"/>
                <a:cs typeface="Calibri"/>
              </a:rPr>
              <a:t>surveyed </a:t>
            </a:r>
            <a:r>
              <a:rPr sz="2800" spc="-5" dirty="0">
                <a:solidFill>
                  <a:srgbClr val="FFFFFF"/>
                </a:solidFill>
                <a:latin typeface="Calibri"/>
                <a:cs typeface="Calibri"/>
              </a:rPr>
              <a:t>planning on </a:t>
            </a:r>
            <a:r>
              <a:rPr sz="2800" spc="-10" dirty="0">
                <a:solidFill>
                  <a:srgbClr val="FFFFFF"/>
                </a:solidFill>
                <a:latin typeface="Calibri"/>
                <a:cs typeface="Calibri"/>
              </a:rPr>
              <a:t>continuing </a:t>
            </a:r>
            <a:r>
              <a:rPr sz="2800" spc="-15" dirty="0">
                <a:solidFill>
                  <a:srgbClr val="FFFFFF"/>
                </a:solidFill>
                <a:latin typeface="Calibri"/>
                <a:cs typeface="Calibri"/>
              </a:rPr>
              <a:t>to </a:t>
            </a:r>
            <a:r>
              <a:rPr sz="2800" spc="-10" dirty="0">
                <a:solidFill>
                  <a:srgbClr val="FFFFFF"/>
                </a:solidFill>
                <a:latin typeface="Calibri"/>
                <a:cs typeface="Calibri"/>
              </a:rPr>
              <a:t>grocery </a:t>
            </a:r>
            <a:r>
              <a:rPr sz="2800" spc="-620" dirty="0">
                <a:solidFill>
                  <a:srgbClr val="FFFFFF"/>
                </a:solidFill>
                <a:latin typeface="Calibri"/>
                <a:cs typeface="Calibri"/>
              </a:rPr>
              <a:t> </a:t>
            </a:r>
            <a:r>
              <a:rPr sz="2800" dirty="0">
                <a:solidFill>
                  <a:srgbClr val="FFFFFF"/>
                </a:solidFill>
                <a:latin typeface="Calibri"/>
                <a:cs typeface="Calibri"/>
              </a:rPr>
              <a:t>shop </a:t>
            </a:r>
            <a:r>
              <a:rPr sz="2800" spc="-5" dirty="0">
                <a:solidFill>
                  <a:srgbClr val="FFFFFF"/>
                </a:solidFill>
                <a:latin typeface="Calibri"/>
                <a:cs typeface="Calibri"/>
              </a:rPr>
              <a:t>online </a:t>
            </a:r>
            <a:r>
              <a:rPr sz="2800" spc="-15" dirty="0">
                <a:solidFill>
                  <a:srgbClr val="FFFFFF"/>
                </a:solidFill>
                <a:latin typeface="Calibri"/>
                <a:cs typeface="Calibri"/>
              </a:rPr>
              <a:t>after</a:t>
            </a:r>
            <a:r>
              <a:rPr sz="2800" dirty="0">
                <a:solidFill>
                  <a:srgbClr val="FFFFFF"/>
                </a:solidFill>
                <a:latin typeface="Calibri"/>
                <a:cs typeface="Calibri"/>
              </a:rPr>
              <a:t> </a:t>
            </a:r>
            <a:r>
              <a:rPr sz="2800" spc="-5" dirty="0">
                <a:solidFill>
                  <a:srgbClr val="FFFFFF"/>
                </a:solidFill>
                <a:latin typeface="Calibri"/>
                <a:cs typeface="Calibri"/>
              </a:rPr>
              <a:t>the pandemic.</a:t>
            </a:r>
            <a:endParaRPr sz="2800" dirty="0">
              <a:latin typeface="Calibri"/>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4177" y="363789"/>
            <a:ext cx="10514965" cy="1103507"/>
          </a:xfrm>
          <a:prstGeom prst="rect">
            <a:avLst/>
          </a:prstGeom>
        </p:spPr>
        <p:txBody>
          <a:bodyPr vert="horz" wrap="square" lIns="0" tIns="6350" rIns="0" bIns="0" rtlCol="0">
            <a:spAutoFit/>
          </a:bodyPr>
          <a:lstStyle/>
          <a:p>
            <a:pPr marL="2162175" marR="5080" indent="-2150110">
              <a:lnSpc>
                <a:spcPct val="101400"/>
              </a:lnSpc>
              <a:spcBef>
                <a:spcPts val="50"/>
              </a:spcBef>
            </a:pPr>
            <a:r>
              <a:rPr sz="2800" b="1" spc="-10" dirty="0">
                <a:latin typeface="Calibri"/>
                <a:cs typeface="Calibri"/>
              </a:rPr>
              <a:t>In-person</a:t>
            </a:r>
            <a:r>
              <a:rPr sz="2800" b="1" spc="10" dirty="0">
                <a:latin typeface="Calibri"/>
                <a:cs typeface="Calibri"/>
              </a:rPr>
              <a:t> </a:t>
            </a:r>
            <a:r>
              <a:rPr sz="2800" b="1" spc="-20" dirty="0">
                <a:latin typeface="Calibri"/>
                <a:cs typeface="Calibri"/>
              </a:rPr>
              <a:t>retail</a:t>
            </a:r>
            <a:r>
              <a:rPr sz="2800" b="1" spc="-5" dirty="0">
                <a:latin typeface="Calibri"/>
                <a:cs typeface="Calibri"/>
              </a:rPr>
              <a:t> </a:t>
            </a:r>
            <a:r>
              <a:rPr sz="2800" b="1" spc="-20" dirty="0">
                <a:latin typeface="Calibri"/>
                <a:cs typeface="Calibri"/>
              </a:rPr>
              <a:t>may</a:t>
            </a:r>
            <a:r>
              <a:rPr sz="2800" b="1" spc="-5" dirty="0">
                <a:latin typeface="Calibri"/>
                <a:cs typeface="Calibri"/>
              </a:rPr>
              <a:t> need</a:t>
            </a:r>
            <a:r>
              <a:rPr sz="2800" b="1" spc="10" dirty="0">
                <a:latin typeface="Calibri"/>
                <a:cs typeface="Calibri"/>
              </a:rPr>
              <a:t> </a:t>
            </a:r>
            <a:r>
              <a:rPr sz="2800" b="1" spc="-15" dirty="0">
                <a:latin typeface="Calibri"/>
                <a:cs typeface="Calibri"/>
              </a:rPr>
              <a:t>to</a:t>
            </a:r>
            <a:r>
              <a:rPr sz="2800" b="1" dirty="0">
                <a:latin typeface="Calibri"/>
                <a:cs typeface="Calibri"/>
              </a:rPr>
              <a:t> </a:t>
            </a:r>
            <a:r>
              <a:rPr sz="2800" b="1" spc="-15" dirty="0">
                <a:latin typeface="Calibri"/>
                <a:cs typeface="Calibri"/>
              </a:rPr>
              <a:t>focus</a:t>
            </a:r>
            <a:r>
              <a:rPr sz="2800" b="1" spc="5" dirty="0">
                <a:latin typeface="Calibri"/>
                <a:cs typeface="Calibri"/>
              </a:rPr>
              <a:t> </a:t>
            </a:r>
            <a:r>
              <a:rPr sz="2800" b="1" spc="-5" dirty="0">
                <a:latin typeface="Calibri"/>
                <a:cs typeface="Calibri"/>
              </a:rPr>
              <a:t>on</a:t>
            </a:r>
            <a:r>
              <a:rPr sz="2800" b="1" spc="5" dirty="0">
                <a:latin typeface="Calibri"/>
                <a:cs typeface="Calibri"/>
              </a:rPr>
              <a:t> </a:t>
            </a:r>
            <a:r>
              <a:rPr sz="2800" b="1" spc="-10" dirty="0">
                <a:latin typeface="Calibri"/>
                <a:cs typeface="Calibri"/>
              </a:rPr>
              <a:t>what</a:t>
            </a:r>
            <a:r>
              <a:rPr sz="2800" b="1" spc="5" dirty="0">
                <a:latin typeface="Calibri"/>
                <a:cs typeface="Calibri"/>
              </a:rPr>
              <a:t> </a:t>
            </a:r>
            <a:r>
              <a:rPr sz="2800" b="1" spc="-5" dirty="0">
                <a:latin typeface="Calibri"/>
                <a:cs typeface="Calibri"/>
              </a:rPr>
              <a:t>online shopping cannot</a:t>
            </a:r>
            <a:r>
              <a:rPr sz="2800" b="1" dirty="0">
                <a:latin typeface="Calibri"/>
                <a:cs typeface="Calibri"/>
              </a:rPr>
              <a:t> </a:t>
            </a:r>
            <a:r>
              <a:rPr sz="2800" b="1" spc="-65" dirty="0">
                <a:latin typeface="Calibri"/>
                <a:cs typeface="Calibri"/>
              </a:rPr>
              <a:t>offer, </a:t>
            </a:r>
            <a:r>
              <a:rPr sz="2800" b="1" spc="-615" dirty="0">
                <a:latin typeface="Calibri"/>
                <a:cs typeface="Calibri"/>
              </a:rPr>
              <a:t> </a:t>
            </a:r>
            <a:r>
              <a:rPr sz="2800" b="1" dirty="0">
                <a:latin typeface="Calibri"/>
                <a:cs typeface="Calibri"/>
              </a:rPr>
              <a:t>such </a:t>
            </a:r>
            <a:r>
              <a:rPr sz="2800" b="1" spc="-5" dirty="0">
                <a:latin typeface="Calibri"/>
                <a:cs typeface="Calibri"/>
              </a:rPr>
              <a:t>as</a:t>
            </a:r>
            <a:r>
              <a:rPr sz="2800" b="1" spc="5" dirty="0">
                <a:latin typeface="Calibri"/>
                <a:cs typeface="Calibri"/>
              </a:rPr>
              <a:t> </a:t>
            </a:r>
            <a:r>
              <a:rPr sz="2800" b="1" spc="-15" dirty="0">
                <a:latin typeface="Calibri"/>
                <a:cs typeface="Calibri"/>
              </a:rPr>
              <a:t>immersive,</a:t>
            </a:r>
            <a:r>
              <a:rPr sz="2800" b="1" spc="5" dirty="0">
                <a:latin typeface="Calibri"/>
                <a:cs typeface="Calibri"/>
              </a:rPr>
              <a:t> </a:t>
            </a:r>
            <a:r>
              <a:rPr sz="2800" b="1" spc="-10" dirty="0">
                <a:latin typeface="Calibri"/>
                <a:cs typeface="Calibri"/>
              </a:rPr>
              <a:t>memorable</a:t>
            </a:r>
            <a:r>
              <a:rPr b="1" spc="-5" dirty="0">
                <a:latin typeface="Calibri"/>
                <a:cs typeface="Calibri"/>
              </a:rPr>
              <a:t> </a:t>
            </a:r>
            <a:r>
              <a:rPr sz="2800" b="1" spc="-10" dirty="0">
                <a:latin typeface="Calibri"/>
                <a:cs typeface="Calibri"/>
              </a:rPr>
              <a:t>experiences</a:t>
            </a: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6356732" y="1729864"/>
            <a:ext cx="5630609" cy="4013306"/>
          </a:xfrm>
          <a:prstGeom prst="rect">
            <a:avLst/>
          </a:prstGeom>
        </p:spPr>
      </p:pic>
      <p:pic>
        <p:nvPicPr>
          <p:cNvPr id="4" name="object 4"/>
          <p:cNvPicPr/>
          <p:nvPr/>
        </p:nvPicPr>
        <p:blipFill>
          <a:blip r:embed="rId3" cstate="print"/>
          <a:stretch>
            <a:fillRect/>
          </a:stretch>
        </p:blipFill>
        <p:spPr>
          <a:xfrm>
            <a:off x="122414" y="1729864"/>
            <a:ext cx="6033075" cy="401330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580348"/>
            <a:ext cx="10515600" cy="895116"/>
          </a:xfrm>
          <a:prstGeom prst="rect">
            <a:avLst/>
          </a:prstGeom>
        </p:spPr>
        <p:txBody>
          <a:bodyPr vert="horz" wrap="square" lIns="0" tIns="124459" rIns="0" bIns="0" rtlCol="0">
            <a:spAutoFit/>
          </a:bodyPr>
          <a:lstStyle/>
          <a:p>
            <a:pPr marL="2276475" marR="5080" indent="-1915795">
              <a:lnSpc>
                <a:spcPts val="3000"/>
              </a:lnSpc>
              <a:spcBef>
                <a:spcPts val="500"/>
              </a:spcBef>
            </a:pPr>
            <a:r>
              <a:rPr sz="2800" spc="-5" dirty="0">
                <a:latin typeface="Calibri"/>
                <a:cs typeface="Calibri"/>
              </a:rPr>
              <a:t>Bricks-and-mortar</a:t>
            </a:r>
            <a:r>
              <a:rPr sz="2800" spc="-10" dirty="0">
                <a:latin typeface="Calibri"/>
                <a:cs typeface="Calibri"/>
              </a:rPr>
              <a:t> </a:t>
            </a:r>
            <a:r>
              <a:rPr sz="2800" spc="-20" dirty="0">
                <a:latin typeface="Calibri"/>
                <a:cs typeface="Calibri"/>
              </a:rPr>
              <a:t>stores</a:t>
            </a:r>
            <a:r>
              <a:rPr sz="2800" spc="5" dirty="0">
                <a:latin typeface="Calibri"/>
                <a:cs typeface="Calibri"/>
              </a:rPr>
              <a:t> </a:t>
            </a:r>
            <a:r>
              <a:rPr sz="2800" spc="-20" dirty="0">
                <a:latin typeface="Calibri"/>
                <a:cs typeface="Calibri"/>
              </a:rPr>
              <a:t>may</a:t>
            </a:r>
            <a:r>
              <a:rPr sz="2800" spc="-5" dirty="0">
                <a:latin typeface="Calibri"/>
                <a:cs typeface="Calibri"/>
              </a:rPr>
              <a:t> need</a:t>
            </a:r>
            <a:r>
              <a:rPr sz="2800" spc="5" dirty="0">
                <a:latin typeface="Calibri"/>
                <a:cs typeface="Calibri"/>
              </a:rPr>
              <a:t> </a:t>
            </a:r>
            <a:r>
              <a:rPr sz="2800" spc="-15" dirty="0">
                <a:latin typeface="Calibri"/>
                <a:cs typeface="Calibri"/>
              </a:rPr>
              <a:t>to</a:t>
            </a:r>
            <a:r>
              <a:rPr sz="2800" dirty="0">
                <a:latin typeface="Calibri"/>
                <a:cs typeface="Calibri"/>
              </a:rPr>
              <a:t> </a:t>
            </a:r>
            <a:r>
              <a:rPr sz="2800" spc="-5" dirty="0">
                <a:latin typeface="Calibri"/>
                <a:cs typeface="Calibri"/>
              </a:rPr>
              <a:t>see</a:t>
            </a:r>
            <a:r>
              <a:rPr sz="2800" spc="-10" dirty="0">
                <a:latin typeface="Calibri"/>
                <a:cs typeface="Calibri"/>
              </a:rPr>
              <a:t> </a:t>
            </a:r>
            <a:r>
              <a:rPr sz="2800" spc="-15" dirty="0">
                <a:latin typeface="Calibri"/>
                <a:cs typeface="Calibri"/>
              </a:rPr>
              <a:t>customers</a:t>
            </a:r>
            <a:r>
              <a:rPr sz="2800" spc="5" dirty="0">
                <a:latin typeface="Calibri"/>
                <a:cs typeface="Calibri"/>
              </a:rPr>
              <a:t> </a:t>
            </a:r>
            <a:r>
              <a:rPr sz="2800" spc="-5" dirty="0">
                <a:latin typeface="Calibri"/>
                <a:cs typeface="Calibri"/>
              </a:rPr>
              <a:t>as</a:t>
            </a:r>
            <a:r>
              <a:rPr sz="2800" dirty="0">
                <a:latin typeface="Calibri"/>
                <a:cs typeface="Calibri"/>
              </a:rPr>
              <a:t> </a:t>
            </a:r>
            <a:r>
              <a:rPr sz="2800" spc="-20" dirty="0">
                <a:latin typeface="Calibri"/>
                <a:cs typeface="Calibri"/>
              </a:rPr>
              <a:t>co-creators</a:t>
            </a:r>
            <a:r>
              <a:rPr sz="2800" spc="10" dirty="0">
                <a:latin typeface="Calibri"/>
                <a:cs typeface="Calibri"/>
              </a:rPr>
              <a:t> </a:t>
            </a:r>
            <a:r>
              <a:rPr sz="2800" spc="-5" dirty="0">
                <a:latin typeface="Calibri"/>
                <a:cs typeface="Calibri"/>
              </a:rPr>
              <a:t>in </a:t>
            </a:r>
            <a:r>
              <a:rPr sz="2800" spc="-620" dirty="0">
                <a:latin typeface="Calibri"/>
                <a:cs typeface="Calibri"/>
              </a:rPr>
              <a:t> </a:t>
            </a:r>
            <a:r>
              <a:rPr sz="2800" spc="-5" dirty="0">
                <a:latin typeface="Calibri"/>
                <a:cs typeface="Calibri"/>
              </a:rPr>
              <a:t>helping</a:t>
            </a:r>
            <a:r>
              <a:rPr sz="2800" spc="-10" dirty="0">
                <a:latin typeface="Calibri"/>
                <a:cs typeface="Calibri"/>
              </a:rPr>
              <a:t> </a:t>
            </a:r>
            <a:r>
              <a:rPr sz="2800" spc="-25" dirty="0">
                <a:latin typeface="Calibri"/>
                <a:cs typeface="Calibri"/>
              </a:rPr>
              <a:t>make</a:t>
            </a:r>
            <a:r>
              <a:rPr sz="2800" spc="-5" dirty="0">
                <a:latin typeface="Calibri"/>
                <a:cs typeface="Calibri"/>
              </a:rPr>
              <a:t> </a:t>
            </a:r>
            <a:r>
              <a:rPr sz="2800" spc="-20" dirty="0">
                <a:latin typeface="Calibri"/>
                <a:cs typeface="Calibri"/>
              </a:rPr>
              <a:t>better</a:t>
            </a:r>
            <a:r>
              <a:rPr sz="2800" spc="5" dirty="0">
                <a:latin typeface="Calibri"/>
                <a:cs typeface="Calibri"/>
              </a:rPr>
              <a:t> </a:t>
            </a:r>
            <a:r>
              <a:rPr sz="2800" spc="-10" dirty="0">
                <a:latin typeface="Calibri"/>
                <a:cs typeface="Calibri"/>
              </a:rPr>
              <a:t>products</a:t>
            </a:r>
            <a:r>
              <a:rPr sz="2800" dirty="0">
                <a:latin typeface="Calibri"/>
                <a:cs typeface="Calibri"/>
              </a:rPr>
              <a:t> </a:t>
            </a:r>
            <a:r>
              <a:rPr sz="2800" spc="-5" dirty="0">
                <a:latin typeface="Calibri"/>
                <a:cs typeface="Calibri"/>
              </a:rPr>
              <a:t>and</a:t>
            </a:r>
            <a:r>
              <a:rPr sz="2800" spc="5" dirty="0">
                <a:latin typeface="Calibri"/>
                <a:cs typeface="Calibri"/>
              </a:rPr>
              <a:t> </a:t>
            </a:r>
            <a:r>
              <a:rPr sz="2800" dirty="0">
                <a:latin typeface="Calibri"/>
                <a:cs typeface="Calibri"/>
              </a:rPr>
              <a:t>services.</a:t>
            </a: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2734487" y="1533741"/>
            <a:ext cx="6723023" cy="506612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580348"/>
            <a:ext cx="10515600" cy="895116"/>
          </a:xfrm>
          <a:prstGeom prst="rect">
            <a:avLst/>
          </a:prstGeom>
        </p:spPr>
        <p:txBody>
          <a:bodyPr vert="horz" wrap="square" lIns="0" tIns="124459" rIns="0" bIns="0" rtlCol="0">
            <a:spAutoFit/>
          </a:bodyPr>
          <a:lstStyle/>
          <a:p>
            <a:pPr marL="1557655" marR="5080" indent="-1283970">
              <a:lnSpc>
                <a:spcPts val="3000"/>
              </a:lnSpc>
              <a:spcBef>
                <a:spcPts val="500"/>
              </a:spcBef>
            </a:pPr>
            <a:r>
              <a:rPr sz="2800" spc="-5" dirty="0"/>
              <a:t>The</a:t>
            </a:r>
            <a:r>
              <a:rPr sz="2800" spc="5" dirty="0"/>
              <a:t> </a:t>
            </a:r>
            <a:r>
              <a:rPr sz="2800" spc="-15" dirty="0"/>
              <a:t>interaction</a:t>
            </a:r>
            <a:r>
              <a:rPr sz="2800" dirty="0"/>
              <a:t> of</a:t>
            </a:r>
            <a:r>
              <a:rPr sz="2800" spc="5" dirty="0"/>
              <a:t> </a:t>
            </a:r>
            <a:r>
              <a:rPr sz="2800" spc="-5" dirty="0"/>
              <a:t>the</a:t>
            </a:r>
            <a:r>
              <a:rPr sz="2800" spc="10" dirty="0"/>
              <a:t> </a:t>
            </a:r>
            <a:r>
              <a:rPr sz="2800" spc="-10" dirty="0"/>
              <a:t>digital</a:t>
            </a:r>
            <a:r>
              <a:rPr sz="2800" dirty="0"/>
              <a:t> </a:t>
            </a:r>
            <a:r>
              <a:rPr sz="2800" spc="-5" dirty="0"/>
              <a:t>and</a:t>
            </a:r>
            <a:r>
              <a:rPr sz="2800" dirty="0"/>
              <a:t> </a:t>
            </a:r>
            <a:r>
              <a:rPr sz="2800" spc="-20" dirty="0"/>
              <a:t>physical</a:t>
            </a:r>
            <a:r>
              <a:rPr sz="2800" dirty="0"/>
              <a:t> </a:t>
            </a:r>
            <a:r>
              <a:rPr sz="2800" spc="-10" dirty="0"/>
              <a:t>world</a:t>
            </a:r>
            <a:r>
              <a:rPr sz="2800" spc="5" dirty="0"/>
              <a:t> </a:t>
            </a:r>
            <a:r>
              <a:rPr sz="2800" spc="-25" dirty="0"/>
              <a:t>may</a:t>
            </a:r>
            <a:r>
              <a:rPr sz="2800" spc="5" dirty="0"/>
              <a:t> </a:t>
            </a:r>
            <a:r>
              <a:rPr sz="2800" spc="-35" dirty="0"/>
              <a:t>take</a:t>
            </a:r>
            <a:r>
              <a:rPr sz="2800" spc="5" dirty="0"/>
              <a:t> </a:t>
            </a:r>
            <a:r>
              <a:rPr sz="2800" spc="-10" dirty="0"/>
              <a:t>various</a:t>
            </a:r>
            <a:r>
              <a:rPr sz="2800" spc="5" dirty="0"/>
              <a:t> </a:t>
            </a:r>
            <a:r>
              <a:rPr sz="2800" spc="-15" dirty="0"/>
              <a:t>forms, </a:t>
            </a:r>
            <a:r>
              <a:rPr sz="2800" spc="-615" dirty="0"/>
              <a:t> </a:t>
            </a:r>
            <a:r>
              <a:rPr sz="2800" spc="-5" dirty="0"/>
              <a:t>with</a:t>
            </a:r>
            <a:r>
              <a:rPr sz="2800" dirty="0"/>
              <a:t> </a:t>
            </a:r>
            <a:r>
              <a:rPr sz="2800" spc="-5" dirty="0"/>
              <a:t>each</a:t>
            </a:r>
            <a:r>
              <a:rPr sz="2800" dirty="0"/>
              <a:t> </a:t>
            </a:r>
            <a:r>
              <a:rPr sz="2800" spc="-10" dirty="0"/>
              <a:t>complementing</a:t>
            </a:r>
            <a:r>
              <a:rPr sz="2800" spc="5" dirty="0"/>
              <a:t> </a:t>
            </a:r>
            <a:r>
              <a:rPr sz="2800" spc="-5" dirty="0"/>
              <a:t>the</a:t>
            </a:r>
            <a:r>
              <a:rPr sz="2800" spc="5" dirty="0"/>
              <a:t> </a:t>
            </a:r>
            <a:r>
              <a:rPr sz="2800" spc="-5" dirty="0"/>
              <a:t>other</a:t>
            </a:r>
            <a:r>
              <a:rPr sz="2800" dirty="0"/>
              <a:t> </a:t>
            </a:r>
            <a:r>
              <a:rPr sz="2800" spc="-5" dirty="0"/>
              <a:t>in</a:t>
            </a:r>
            <a:r>
              <a:rPr sz="2800" dirty="0"/>
              <a:t> </a:t>
            </a:r>
            <a:r>
              <a:rPr sz="2800" spc="-25" dirty="0"/>
              <a:t>different</a:t>
            </a:r>
            <a:r>
              <a:rPr sz="2800" spc="5" dirty="0"/>
              <a:t> </a:t>
            </a:r>
            <a:r>
              <a:rPr sz="2800" spc="-30" dirty="0"/>
              <a:t>ways.</a:t>
            </a: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6343648" y="2114549"/>
            <a:ext cx="5602922" cy="3731547"/>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140670" y="2114548"/>
            <a:ext cx="6013163" cy="373154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580348"/>
            <a:ext cx="10515600" cy="895116"/>
          </a:xfrm>
          <a:prstGeom prst="rect">
            <a:avLst/>
          </a:prstGeom>
        </p:spPr>
        <p:txBody>
          <a:bodyPr vert="horz" wrap="square" lIns="0" tIns="124459" rIns="0" bIns="0" rtlCol="0">
            <a:spAutoFit/>
          </a:bodyPr>
          <a:lstStyle/>
          <a:p>
            <a:pPr marL="2059939" marR="5080" indent="-1366520">
              <a:lnSpc>
                <a:spcPts val="3000"/>
              </a:lnSpc>
              <a:spcBef>
                <a:spcPts val="500"/>
              </a:spcBef>
            </a:pPr>
            <a:r>
              <a:rPr sz="2800" spc="-25" dirty="0"/>
              <a:t>Retail</a:t>
            </a:r>
            <a:r>
              <a:rPr sz="2800" dirty="0"/>
              <a:t> </a:t>
            </a:r>
            <a:r>
              <a:rPr sz="2800" spc="-25" dirty="0"/>
              <a:t>may</a:t>
            </a:r>
            <a:r>
              <a:rPr sz="2800" spc="10" dirty="0"/>
              <a:t> </a:t>
            </a:r>
            <a:r>
              <a:rPr sz="2800" spc="-10" dirty="0"/>
              <a:t>become</a:t>
            </a:r>
            <a:r>
              <a:rPr sz="2800" spc="15" dirty="0"/>
              <a:t> </a:t>
            </a:r>
            <a:r>
              <a:rPr sz="2800" spc="-15" dirty="0"/>
              <a:t>more</a:t>
            </a:r>
            <a:r>
              <a:rPr sz="2800" spc="10" dirty="0"/>
              <a:t> </a:t>
            </a:r>
            <a:r>
              <a:rPr sz="2800" spc="-5" dirty="0"/>
              <a:t>about</a:t>
            </a:r>
            <a:r>
              <a:rPr sz="2800" spc="15" dirty="0"/>
              <a:t> </a:t>
            </a:r>
            <a:r>
              <a:rPr sz="2800" spc="-10" dirty="0"/>
              <a:t>community</a:t>
            </a:r>
            <a:r>
              <a:rPr sz="2800" spc="15" dirty="0"/>
              <a:t> </a:t>
            </a:r>
            <a:r>
              <a:rPr sz="2800" spc="-5" dirty="0"/>
              <a:t>building,</a:t>
            </a:r>
            <a:r>
              <a:rPr sz="2800" spc="10" dirty="0"/>
              <a:t> </a:t>
            </a:r>
            <a:r>
              <a:rPr sz="2800" spc="-10" dirty="0"/>
              <a:t>participatory </a:t>
            </a:r>
            <a:r>
              <a:rPr sz="2800" spc="-615" dirty="0"/>
              <a:t> </a:t>
            </a:r>
            <a:r>
              <a:rPr sz="2800" spc="-15" dirty="0"/>
              <a:t>entertainment,</a:t>
            </a:r>
            <a:r>
              <a:rPr sz="2800" dirty="0"/>
              <a:t> </a:t>
            </a:r>
            <a:r>
              <a:rPr sz="2800" spc="-10" dirty="0"/>
              <a:t>and</a:t>
            </a:r>
            <a:r>
              <a:rPr sz="2800" spc="-5" dirty="0"/>
              <a:t> </a:t>
            </a:r>
            <a:r>
              <a:rPr sz="2800" spc="-10" dirty="0"/>
              <a:t>serendipitous</a:t>
            </a:r>
            <a:r>
              <a:rPr sz="2800" spc="5" dirty="0"/>
              <a:t> </a:t>
            </a:r>
            <a:r>
              <a:rPr sz="2800" spc="-15" dirty="0"/>
              <a:t>interactions.</a:t>
            </a:r>
          </a:p>
        </p:txBody>
      </p:sp>
      <p:pic>
        <p:nvPicPr>
          <p:cNvPr id="3" name="object 3"/>
          <p:cNvPicPr/>
          <p:nvPr/>
        </p:nvPicPr>
        <p:blipFill>
          <a:blip r:embed="rId2" cstate="print"/>
          <a:stretch>
            <a:fillRect/>
          </a:stretch>
        </p:blipFill>
        <p:spPr>
          <a:xfrm>
            <a:off x="5215122" y="1901537"/>
            <a:ext cx="6776852" cy="3817626"/>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200026" y="1901536"/>
            <a:ext cx="4831861" cy="381762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3810000" y="6350"/>
            <a:ext cx="4572000" cy="684529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40199" y="1656657"/>
            <a:ext cx="8511598" cy="4440833"/>
          </a:xfrm>
          <a:prstGeom prst="rect">
            <a:avLst/>
          </a:prstGeom>
        </p:spPr>
      </p:pic>
      <p:sp>
        <p:nvSpPr>
          <p:cNvPr id="3" name="object 3"/>
          <p:cNvSpPr txBox="1">
            <a:spLocks noGrp="1"/>
          </p:cNvSpPr>
          <p:nvPr>
            <p:ph type="title"/>
          </p:nvPr>
        </p:nvSpPr>
        <p:spPr>
          <a:xfrm>
            <a:off x="3747357" y="504444"/>
            <a:ext cx="4497070" cy="513080"/>
          </a:xfrm>
          <a:prstGeom prst="rect">
            <a:avLst/>
          </a:prstGeom>
        </p:spPr>
        <p:txBody>
          <a:bodyPr vert="horz" wrap="square" lIns="0" tIns="12700" rIns="0" bIns="0" rtlCol="0">
            <a:spAutoFit/>
          </a:bodyPr>
          <a:lstStyle/>
          <a:p>
            <a:pPr marL="12700">
              <a:lnSpc>
                <a:spcPct val="100000"/>
              </a:lnSpc>
              <a:spcBef>
                <a:spcPts val="100"/>
              </a:spcBef>
            </a:pPr>
            <a:r>
              <a:rPr sz="3200" spc="-25" dirty="0">
                <a:solidFill>
                  <a:srgbClr val="FFC000"/>
                </a:solidFill>
                <a:latin typeface="Calibri"/>
                <a:cs typeface="Calibri"/>
              </a:rPr>
              <a:t>Post-Pandemic</a:t>
            </a:r>
            <a:r>
              <a:rPr sz="3200" spc="-10" dirty="0">
                <a:solidFill>
                  <a:srgbClr val="FFC000"/>
                </a:solidFill>
                <a:latin typeface="Calibri"/>
                <a:cs typeface="Calibri"/>
              </a:rPr>
              <a:t> </a:t>
            </a:r>
            <a:r>
              <a:rPr sz="3200" spc="-25" dirty="0">
                <a:solidFill>
                  <a:srgbClr val="FFC000"/>
                </a:solidFill>
                <a:latin typeface="Calibri"/>
                <a:cs typeface="Calibri"/>
              </a:rPr>
              <a:t>Restaurants</a:t>
            </a:r>
            <a:endParaRPr sz="3200" dirty="0">
              <a:latin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720851"/>
            <a:ext cx="5118100" cy="513080"/>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FFC000"/>
                </a:solidFill>
              </a:rPr>
              <a:t>A</a:t>
            </a:r>
            <a:r>
              <a:rPr sz="3200" spc="-15" dirty="0">
                <a:solidFill>
                  <a:srgbClr val="FFC000"/>
                </a:solidFill>
              </a:rPr>
              <a:t> </a:t>
            </a:r>
            <a:r>
              <a:rPr sz="3200" spc="-10" dirty="0">
                <a:solidFill>
                  <a:srgbClr val="FFC000"/>
                </a:solidFill>
              </a:rPr>
              <a:t>disrupted </a:t>
            </a:r>
            <a:r>
              <a:rPr sz="3200" spc="-5" dirty="0">
                <a:solidFill>
                  <a:srgbClr val="FFC000"/>
                </a:solidFill>
              </a:rPr>
              <a:t>hospitality</a:t>
            </a:r>
            <a:r>
              <a:rPr sz="3200" spc="-10" dirty="0">
                <a:solidFill>
                  <a:srgbClr val="FFC000"/>
                </a:solidFill>
              </a:rPr>
              <a:t> industry</a:t>
            </a:r>
            <a:endParaRPr sz="3200"/>
          </a:p>
        </p:txBody>
      </p:sp>
      <p:sp>
        <p:nvSpPr>
          <p:cNvPr id="3" name="object 3"/>
          <p:cNvSpPr txBox="1"/>
          <p:nvPr/>
        </p:nvSpPr>
        <p:spPr>
          <a:xfrm>
            <a:off x="916939" y="1795779"/>
            <a:ext cx="10342880" cy="3512820"/>
          </a:xfrm>
          <a:prstGeom prst="rect">
            <a:avLst/>
          </a:prstGeom>
        </p:spPr>
        <p:txBody>
          <a:bodyPr vert="horz" wrap="square" lIns="0" tIns="63500" rIns="0" bIns="0" rtlCol="0">
            <a:spAutoFit/>
          </a:bodyPr>
          <a:lstStyle/>
          <a:p>
            <a:pPr marL="241300" marR="5080" indent="-228600">
              <a:lnSpc>
                <a:spcPts val="3000"/>
              </a:lnSpc>
              <a:spcBef>
                <a:spcPts val="500"/>
              </a:spcBef>
              <a:buFont typeface="Arial"/>
              <a:buChar char="•"/>
              <a:tabLst>
                <a:tab pos="241300" algn="l"/>
              </a:tabLst>
            </a:pPr>
            <a:r>
              <a:rPr sz="2800" dirty="0">
                <a:solidFill>
                  <a:srgbClr val="FFFFFF"/>
                </a:solidFill>
                <a:latin typeface="Calibri"/>
                <a:cs typeface="Calibri"/>
              </a:rPr>
              <a:t>53% </a:t>
            </a:r>
            <a:r>
              <a:rPr sz="2800" spc="-5" dirty="0">
                <a:solidFill>
                  <a:srgbClr val="FFFFFF"/>
                </a:solidFill>
                <a:latin typeface="Calibri"/>
                <a:cs typeface="Calibri"/>
              </a:rPr>
              <a:t>of</a:t>
            </a:r>
            <a:r>
              <a:rPr sz="2800" spc="5" dirty="0">
                <a:solidFill>
                  <a:srgbClr val="FFFFFF"/>
                </a:solidFill>
                <a:latin typeface="Calibri"/>
                <a:cs typeface="Calibri"/>
              </a:rPr>
              <a:t> </a:t>
            </a:r>
            <a:r>
              <a:rPr sz="2800" spc="-20" dirty="0">
                <a:solidFill>
                  <a:srgbClr val="FFFFFF"/>
                </a:solidFill>
                <a:latin typeface="Calibri"/>
                <a:cs typeface="Calibri"/>
              </a:rPr>
              <a:t>restaurants</a:t>
            </a:r>
            <a:r>
              <a:rPr sz="2800" spc="5" dirty="0">
                <a:solidFill>
                  <a:srgbClr val="FFFFFF"/>
                </a:solidFill>
                <a:latin typeface="Calibri"/>
                <a:cs typeface="Calibri"/>
              </a:rPr>
              <a:t> </a:t>
            </a:r>
            <a:r>
              <a:rPr sz="2800" spc="-15" dirty="0">
                <a:solidFill>
                  <a:srgbClr val="FFFFFF"/>
                </a:solidFill>
                <a:latin typeface="Calibri"/>
                <a:cs typeface="Calibri"/>
              </a:rPr>
              <a:t>are</a:t>
            </a:r>
            <a:r>
              <a:rPr sz="2800" dirty="0">
                <a:solidFill>
                  <a:srgbClr val="FFFFFF"/>
                </a:solidFill>
                <a:latin typeface="Calibri"/>
                <a:cs typeface="Calibri"/>
              </a:rPr>
              <a:t> </a:t>
            </a:r>
            <a:r>
              <a:rPr sz="2800" spc="-5" dirty="0">
                <a:solidFill>
                  <a:srgbClr val="FFFFFF"/>
                </a:solidFill>
                <a:latin typeface="Calibri"/>
                <a:cs typeface="Calibri"/>
              </a:rPr>
              <a:t>now</a:t>
            </a:r>
            <a:r>
              <a:rPr sz="2800" dirty="0">
                <a:solidFill>
                  <a:srgbClr val="FFFFFF"/>
                </a:solidFill>
                <a:latin typeface="Calibri"/>
                <a:cs typeface="Calibri"/>
              </a:rPr>
              <a:t> </a:t>
            </a:r>
            <a:r>
              <a:rPr sz="2800" spc="-15" dirty="0">
                <a:solidFill>
                  <a:srgbClr val="FFFFFF"/>
                </a:solidFill>
                <a:latin typeface="Calibri"/>
                <a:cs typeface="Calibri"/>
              </a:rPr>
              <a:t>listed</a:t>
            </a:r>
            <a:r>
              <a:rPr sz="2800" spc="10" dirty="0">
                <a:solidFill>
                  <a:srgbClr val="FFFFFF"/>
                </a:solidFill>
                <a:latin typeface="Calibri"/>
                <a:cs typeface="Calibri"/>
              </a:rPr>
              <a:t> </a:t>
            </a:r>
            <a:r>
              <a:rPr sz="2800" spc="-5" dirty="0">
                <a:solidFill>
                  <a:srgbClr val="FFFFFF"/>
                </a:solidFill>
                <a:latin typeface="Calibri"/>
                <a:cs typeface="Calibri"/>
              </a:rPr>
              <a:t>as</a:t>
            </a:r>
            <a:r>
              <a:rPr sz="2800" spc="5" dirty="0">
                <a:solidFill>
                  <a:srgbClr val="FFFFFF"/>
                </a:solidFill>
                <a:latin typeface="Calibri"/>
                <a:cs typeface="Calibri"/>
              </a:rPr>
              <a:t> </a:t>
            </a:r>
            <a:r>
              <a:rPr sz="2800" spc="-10" dirty="0">
                <a:solidFill>
                  <a:srgbClr val="FFFFFF"/>
                </a:solidFill>
                <a:latin typeface="Calibri"/>
                <a:cs typeface="Calibri"/>
              </a:rPr>
              <a:t>permanent</a:t>
            </a:r>
            <a:r>
              <a:rPr sz="2800" spc="5" dirty="0">
                <a:solidFill>
                  <a:srgbClr val="FFFFFF"/>
                </a:solidFill>
                <a:latin typeface="Calibri"/>
                <a:cs typeface="Calibri"/>
              </a:rPr>
              <a:t> </a:t>
            </a:r>
            <a:r>
              <a:rPr sz="2800" spc="-10" dirty="0">
                <a:solidFill>
                  <a:srgbClr val="FFFFFF"/>
                </a:solidFill>
                <a:latin typeface="Calibri"/>
                <a:cs typeface="Calibri"/>
              </a:rPr>
              <a:t>closures,</a:t>
            </a:r>
            <a:r>
              <a:rPr sz="2800" spc="5" dirty="0">
                <a:solidFill>
                  <a:srgbClr val="FFFFFF"/>
                </a:solidFill>
                <a:latin typeface="Calibri"/>
                <a:cs typeface="Calibri"/>
              </a:rPr>
              <a:t> </a:t>
            </a:r>
            <a:r>
              <a:rPr sz="2800" spc="-5" dirty="0">
                <a:solidFill>
                  <a:srgbClr val="FFFFFF"/>
                </a:solidFill>
                <a:latin typeface="Calibri"/>
                <a:cs typeface="Calibri"/>
              </a:rPr>
              <a:t>while</a:t>
            </a:r>
            <a:r>
              <a:rPr sz="2800" dirty="0">
                <a:solidFill>
                  <a:srgbClr val="FFFFFF"/>
                </a:solidFill>
                <a:latin typeface="Calibri"/>
                <a:cs typeface="Calibri"/>
              </a:rPr>
              <a:t> </a:t>
            </a:r>
            <a:r>
              <a:rPr sz="2800" spc="-5" dirty="0">
                <a:solidFill>
                  <a:srgbClr val="FFFFFF"/>
                </a:solidFill>
                <a:latin typeface="Calibri"/>
                <a:cs typeface="Calibri"/>
              </a:rPr>
              <a:t>one in </a:t>
            </a:r>
            <a:r>
              <a:rPr sz="2800" spc="-615" dirty="0">
                <a:solidFill>
                  <a:srgbClr val="FFFFFF"/>
                </a:solidFill>
                <a:latin typeface="Calibri"/>
                <a:cs typeface="Calibri"/>
              </a:rPr>
              <a:t> </a:t>
            </a:r>
            <a:r>
              <a:rPr sz="2800" spc="-20" dirty="0">
                <a:solidFill>
                  <a:srgbClr val="FFFFFF"/>
                </a:solidFill>
                <a:latin typeface="Calibri"/>
                <a:cs typeface="Calibri"/>
              </a:rPr>
              <a:t>four</a:t>
            </a:r>
            <a:r>
              <a:rPr sz="2800" spc="-5" dirty="0">
                <a:solidFill>
                  <a:srgbClr val="FFFFFF"/>
                </a:solidFill>
                <a:latin typeface="Calibri"/>
                <a:cs typeface="Calibri"/>
              </a:rPr>
              <a:t> </a:t>
            </a:r>
            <a:r>
              <a:rPr sz="2800" spc="-20" dirty="0">
                <a:solidFill>
                  <a:srgbClr val="FFFFFF"/>
                </a:solidFill>
                <a:latin typeface="Calibri"/>
                <a:cs typeface="Calibri"/>
              </a:rPr>
              <a:t>restaurants</a:t>
            </a:r>
            <a:r>
              <a:rPr sz="2800" spc="5" dirty="0">
                <a:solidFill>
                  <a:srgbClr val="FFFFFF"/>
                </a:solidFill>
                <a:latin typeface="Calibri"/>
                <a:cs typeface="Calibri"/>
              </a:rPr>
              <a:t> </a:t>
            </a:r>
            <a:r>
              <a:rPr sz="2800" spc="-15" dirty="0">
                <a:solidFill>
                  <a:srgbClr val="FFFFFF"/>
                </a:solidFill>
                <a:latin typeface="Calibri"/>
                <a:cs typeface="Calibri"/>
              </a:rPr>
              <a:t>are</a:t>
            </a:r>
            <a:r>
              <a:rPr sz="2800" spc="-5" dirty="0">
                <a:solidFill>
                  <a:srgbClr val="FFFFFF"/>
                </a:solidFill>
                <a:latin typeface="Calibri"/>
                <a:cs typeface="Calibri"/>
              </a:rPr>
              <a:t> </a:t>
            </a:r>
            <a:r>
              <a:rPr sz="2800" spc="-15" dirty="0">
                <a:solidFill>
                  <a:srgbClr val="FFFFFF"/>
                </a:solidFill>
                <a:latin typeface="Calibri"/>
                <a:cs typeface="Calibri"/>
              </a:rPr>
              <a:t>at</a:t>
            </a:r>
            <a:r>
              <a:rPr sz="2800" dirty="0">
                <a:solidFill>
                  <a:srgbClr val="FFFFFF"/>
                </a:solidFill>
                <a:latin typeface="Calibri"/>
                <a:cs typeface="Calibri"/>
              </a:rPr>
              <a:t> </a:t>
            </a:r>
            <a:r>
              <a:rPr sz="2800" spc="-5" dirty="0">
                <a:solidFill>
                  <a:srgbClr val="FFFFFF"/>
                </a:solidFill>
                <a:latin typeface="Calibri"/>
                <a:cs typeface="Calibri"/>
              </a:rPr>
              <a:t>risk</a:t>
            </a:r>
            <a:r>
              <a:rPr sz="2800" spc="5" dirty="0">
                <a:solidFill>
                  <a:srgbClr val="FFFFFF"/>
                </a:solidFill>
                <a:latin typeface="Calibri"/>
                <a:cs typeface="Calibri"/>
              </a:rPr>
              <a:t> </a:t>
            </a:r>
            <a:r>
              <a:rPr sz="2800" spc="-25" dirty="0">
                <a:solidFill>
                  <a:srgbClr val="FFFFFF"/>
                </a:solidFill>
                <a:latin typeface="Calibri"/>
                <a:cs typeface="Calibri"/>
              </a:rPr>
              <a:t>for</a:t>
            </a:r>
            <a:r>
              <a:rPr sz="2800" spc="-5" dirty="0">
                <a:solidFill>
                  <a:srgbClr val="FFFFFF"/>
                </a:solidFill>
                <a:latin typeface="Calibri"/>
                <a:cs typeface="Calibri"/>
              </a:rPr>
              <a:t> </a:t>
            </a:r>
            <a:r>
              <a:rPr sz="2800" spc="-10" dirty="0">
                <a:solidFill>
                  <a:srgbClr val="FFFFFF"/>
                </a:solidFill>
                <a:latin typeface="Calibri"/>
                <a:cs typeface="Calibri"/>
              </a:rPr>
              <a:t>closure.</a:t>
            </a:r>
            <a:endParaRPr sz="2800">
              <a:latin typeface="Calibri"/>
              <a:cs typeface="Calibri"/>
            </a:endParaRPr>
          </a:p>
          <a:p>
            <a:pPr>
              <a:lnSpc>
                <a:spcPct val="100000"/>
              </a:lnSpc>
              <a:spcBef>
                <a:spcPts val="40"/>
              </a:spcBef>
              <a:buClr>
                <a:srgbClr val="FFFFFF"/>
              </a:buClr>
              <a:buFont typeface="Arial"/>
              <a:buChar char="•"/>
            </a:pPr>
            <a:endParaRPr sz="3150">
              <a:latin typeface="Calibri"/>
              <a:cs typeface="Calibri"/>
            </a:endParaRPr>
          </a:p>
          <a:p>
            <a:pPr marL="241300" marR="72390" indent="-228600">
              <a:lnSpc>
                <a:spcPts val="3120"/>
              </a:lnSpc>
              <a:buFont typeface="Arial"/>
              <a:buChar char="•"/>
              <a:tabLst>
                <a:tab pos="241300" algn="l"/>
              </a:tabLst>
            </a:pPr>
            <a:r>
              <a:rPr sz="2800" spc="-5" dirty="0">
                <a:solidFill>
                  <a:srgbClr val="FFFFFF"/>
                </a:solidFill>
                <a:latin typeface="Calibri"/>
                <a:cs typeface="Calibri"/>
              </a:rPr>
              <a:t>The </a:t>
            </a:r>
            <a:r>
              <a:rPr sz="2800" spc="-25" dirty="0">
                <a:solidFill>
                  <a:srgbClr val="FFFFFF"/>
                </a:solidFill>
                <a:latin typeface="Calibri"/>
                <a:cs typeface="Calibri"/>
              </a:rPr>
              <a:t>restaurant</a:t>
            </a:r>
            <a:r>
              <a:rPr sz="2800" spc="5" dirty="0">
                <a:solidFill>
                  <a:srgbClr val="FFFFFF"/>
                </a:solidFill>
                <a:latin typeface="Calibri"/>
                <a:cs typeface="Calibri"/>
              </a:rPr>
              <a:t> </a:t>
            </a:r>
            <a:r>
              <a:rPr sz="2800" spc="-5" dirty="0">
                <a:solidFill>
                  <a:srgbClr val="FFFFFF"/>
                </a:solidFill>
                <a:latin typeface="Calibri"/>
                <a:cs typeface="Calibri"/>
              </a:rPr>
              <a:t>industry has</a:t>
            </a:r>
            <a:r>
              <a:rPr sz="2800" spc="10" dirty="0">
                <a:solidFill>
                  <a:srgbClr val="FFFFFF"/>
                </a:solidFill>
                <a:latin typeface="Calibri"/>
                <a:cs typeface="Calibri"/>
              </a:rPr>
              <a:t> </a:t>
            </a:r>
            <a:r>
              <a:rPr sz="2800" spc="-10" dirty="0">
                <a:solidFill>
                  <a:srgbClr val="FFFFFF"/>
                </a:solidFill>
                <a:latin typeface="Calibri"/>
                <a:cs typeface="Calibri"/>
              </a:rPr>
              <a:t>already</a:t>
            </a:r>
            <a:r>
              <a:rPr sz="2800" dirty="0">
                <a:solidFill>
                  <a:srgbClr val="FFFFFF"/>
                </a:solidFill>
                <a:latin typeface="Calibri"/>
                <a:cs typeface="Calibri"/>
              </a:rPr>
              <a:t> </a:t>
            </a:r>
            <a:r>
              <a:rPr sz="2800" spc="-15" dirty="0">
                <a:solidFill>
                  <a:srgbClr val="FFFFFF"/>
                </a:solidFill>
                <a:latin typeface="Calibri"/>
                <a:cs typeface="Calibri"/>
              </a:rPr>
              <a:t>lost</a:t>
            </a:r>
            <a:r>
              <a:rPr sz="2800" dirty="0">
                <a:solidFill>
                  <a:srgbClr val="FFFFFF"/>
                </a:solidFill>
                <a:latin typeface="Calibri"/>
                <a:cs typeface="Calibri"/>
              </a:rPr>
              <a:t> $120</a:t>
            </a:r>
            <a:r>
              <a:rPr sz="2800" spc="10" dirty="0">
                <a:solidFill>
                  <a:srgbClr val="FFFFFF"/>
                </a:solidFill>
                <a:latin typeface="Calibri"/>
                <a:cs typeface="Calibri"/>
              </a:rPr>
              <a:t> </a:t>
            </a:r>
            <a:r>
              <a:rPr sz="2800" spc="-10" dirty="0">
                <a:solidFill>
                  <a:srgbClr val="FFFFFF"/>
                </a:solidFill>
                <a:latin typeface="Calibri"/>
                <a:cs typeface="Calibri"/>
              </a:rPr>
              <a:t>billion</a:t>
            </a:r>
            <a:r>
              <a:rPr sz="2800" spc="5" dirty="0">
                <a:solidFill>
                  <a:srgbClr val="FFFFFF"/>
                </a:solidFill>
                <a:latin typeface="Calibri"/>
                <a:cs typeface="Calibri"/>
              </a:rPr>
              <a:t> </a:t>
            </a:r>
            <a:r>
              <a:rPr sz="2800" spc="-5" dirty="0">
                <a:solidFill>
                  <a:srgbClr val="FFFFFF"/>
                </a:solidFill>
                <a:latin typeface="Calibri"/>
                <a:cs typeface="Calibri"/>
              </a:rPr>
              <a:t>and</a:t>
            </a:r>
            <a:r>
              <a:rPr sz="2800" spc="10" dirty="0">
                <a:solidFill>
                  <a:srgbClr val="FFFFFF"/>
                </a:solidFill>
                <a:latin typeface="Calibri"/>
                <a:cs typeface="Calibri"/>
              </a:rPr>
              <a:t> </a:t>
            </a:r>
            <a:r>
              <a:rPr sz="2800" spc="-10" dirty="0">
                <a:solidFill>
                  <a:srgbClr val="FFFFFF"/>
                </a:solidFill>
                <a:latin typeface="Calibri"/>
                <a:cs typeface="Calibri"/>
              </a:rPr>
              <a:t>could</a:t>
            </a:r>
            <a:r>
              <a:rPr sz="2800" spc="10" dirty="0">
                <a:solidFill>
                  <a:srgbClr val="FFFFFF"/>
                </a:solidFill>
                <a:latin typeface="Calibri"/>
                <a:cs typeface="Calibri"/>
              </a:rPr>
              <a:t> </a:t>
            </a:r>
            <a:r>
              <a:rPr sz="2800" spc="-5" dirty="0">
                <a:solidFill>
                  <a:srgbClr val="FFFFFF"/>
                </a:solidFill>
                <a:latin typeface="Calibri"/>
                <a:cs typeface="Calibri"/>
              </a:rPr>
              <a:t>lose as </a:t>
            </a:r>
            <a:r>
              <a:rPr sz="2800" spc="-615" dirty="0">
                <a:solidFill>
                  <a:srgbClr val="FFFFFF"/>
                </a:solidFill>
                <a:latin typeface="Calibri"/>
                <a:cs typeface="Calibri"/>
              </a:rPr>
              <a:t> </a:t>
            </a:r>
            <a:r>
              <a:rPr sz="2800" dirty="0">
                <a:solidFill>
                  <a:srgbClr val="FFFFFF"/>
                </a:solidFill>
                <a:latin typeface="Calibri"/>
                <a:cs typeface="Calibri"/>
              </a:rPr>
              <a:t>much</a:t>
            </a:r>
            <a:r>
              <a:rPr sz="2800" spc="5" dirty="0">
                <a:solidFill>
                  <a:srgbClr val="FFFFFF"/>
                </a:solidFill>
                <a:latin typeface="Calibri"/>
                <a:cs typeface="Calibri"/>
              </a:rPr>
              <a:t> </a:t>
            </a:r>
            <a:r>
              <a:rPr sz="2800" spc="-5" dirty="0">
                <a:solidFill>
                  <a:srgbClr val="FFFFFF"/>
                </a:solidFill>
                <a:latin typeface="Calibri"/>
                <a:cs typeface="Calibri"/>
              </a:rPr>
              <a:t>as</a:t>
            </a:r>
            <a:r>
              <a:rPr sz="2800" spc="10" dirty="0">
                <a:solidFill>
                  <a:srgbClr val="FFFFFF"/>
                </a:solidFill>
                <a:latin typeface="Calibri"/>
                <a:cs typeface="Calibri"/>
              </a:rPr>
              <a:t> </a:t>
            </a:r>
            <a:r>
              <a:rPr sz="2800" dirty="0">
                <a:solidFill>
                  <a:srgbClr val="FFFFFF"/>
                </a:solidFill>
                <a:latin typeface="Calibri"/>
                <a:cs typeface="Calibri"/>
              </a:rPr>
              <a:t>$240</a:t>
            </a:r>
            <a:r>
              <a:rPr sz="2800" spc="10" dirty="0">
                <a:solidFill>
                  <a:srgbClr val="FFFFFF"/>
                </a:solidFill>
                <a:latin typeface="Calibri"/>
                <a:cs typeface="Calibri"/>
              </a:rPr>
              <a:t> </a:t>
            </a:r>
            <a:r>
              <a:rPr sz="2800" spc="-5" dirty="0">
                <a:solidFill>
                  <a:srgbClr val="FFFFFF"/>
                </a:solidFill>
                <a:latin typeface="Calibri"/>
                <a:cs typeface="Calibri"/>
              </a:rPr>
              <a:t>billion</a:t>
            </a:r>
            <a:r>
              <a:rPr sz="2800" spc="10" dirty="0">
                <a:solidFill>
                  <a:srgbClr val="FFFFFF"/>
                </a:solidFill>
                <a:latin typeface="Calibri"/>
                <a:cs typeface="Calibri"/>
              </a:rPr>
              <a:t> </a:t>
            </a:r>
            <a:r>
              <a:rPr sz="2800" spc="-5" dirty="0">
                <a:solidFill>
                  <a:srgbClr val="FFFFFF"/>
                </a:solidFill>
                <a:latin typeface="Calibri"/>
                <a:cs typeface="Calibri"/>
              </a:rPr>
              <a:t>by</a:t>
            </a:r>
            <a:r>
              <a:rPr sz="2800" dirty="0">
                <a:solidFill>
                  <a:srgbClr val="FFFFFF"/>
                </a:solidFill>
                <a:latin typeface="Calibri"/>
                <a:cs typeface="Calibri"/>
              </a:rPr>
              <a:t> </a:t>
            </a:r>
            <a:r>
              <a:rPr sz="2800" spc="-20" dirty="0">
                <a:solidFill>
                  <a:srgbClr val="FFFFFF"/>
                </a:solidFill>
                <a:latin typeface="Calibri"/>
                <a:cs typeface="Calibri"/>
              </a:rPr>
              <a:t>year’s</a:t>
            </a:r>
            <a:r>
              <a:rPr sz="2800" spc="10" dirty="0">
                <a:solidFill>
                  <a:srgbClr val="FFFFFF"/>
                </a:solidFill>
                <a:latin typeface="Calibri"/>
                <a:cs typeface="Calibri"/>
              </a:rPr>
              <a:t> </a:t>
            </a:r>
            <a:r>
              <a:rPr sz="2800" spc="-5" dirty="0">
                <a:solidFill>
                  <a:srgbClr val="FFFFFF"/>
                </a:solidFill>
                <a:latin typeface="Calibri"/>
                <a:cs typeface="Calibri"/>
              </a:rPr>
              <a:t>end.</a:t>
            </a:r>
            <a:endParaRPr sz="2800">
              <a:latin typeface="Calibri"/>
              <a:cs typeface="Calibri"/>
            </a:endParaRPr>
          </a:p>
          <a:p>
            <a:pPr>
              <a:lnSpc>
                <a:spcPct val="100000"/>
              </a:lnSpc>
              <a:spcBef>
                <a:spcPts val="25"/>
              </a:spcBef>
              <a:buClr>
                <a:srgbClr val="FFFFFF"/>
              </a:buClr>
              <a:buFont typeface="Arial"/>
              <a:buChar char="•"/>
            </a:pPr>
            <a:endParaRPr sz="4050">
              <a:latin typeface="Calibri"/>
              <a:cs typeface="Calibri"/>
            </a:endParaRPr>
          </a:p>
          <a:p>
            <a:pPr marL="241300" marR="2129155" indent="-228600">
              <a:lnSpc>
                <a:spcPts val="3000"/>
              </a:lnSpc>
              <a:buFont typeface="Arial"/>
              <a:buChar char="•"/>
              <a:tabLst>
                <a:tab pos="241300" algn="l"/>
              </a:tabLst>
            </a:pPr>
            <a:r>
              <a:rPr sz="2800" dirty="0">
                <a:solidFill>
                  <a:srgbClr val="FFFFFF"/>
                </a:solidFill>
                <a:latin typeface="Calibri"/>
                <a:cs typeface="Calibri"/>
              </a:rPr>
              <a:t>52%</a:t>
            </a:r>
            <a:r>
              <a:rPr sz="2800" spc="-5" dirty="0">
                <a:solidFill>
                  <a:srgbClr val="FFFFFF"/>
                </a:solidFill>
                <a:latin typeface="Calibri"/>
                <a:cs typeface="Calibri"/>
              </a:rPr>
              <a:t> of</a:t>
            </a:r>
            <a:r>
              <a:rPr sz="2800" dirty="0">
                <a:solidFill>
                  <a:srgbClr val="FFFFFF"/>
                </a:solidFill>
                <a:latin typeface="Calibri"/>
                <a:cs typeface="Calibri"/>
              </a:rPr>
              <a:t> </a:t>
            </a:r>
            <a:r>
              <a:rPr sz="2800" spc="-5" dirty="0">
                <a:solidFill>
                  <a:srgbClr val="FFFFFF"/>
                </a:solidFill>
                <a:latin typeface="Calibri"/>
                <a:cs typeface="Calibri"/>
              </a:rPr>
              <a:t>Americans</a:t>
            </a:r>
            <a:r>
              <a:rPr sz="2800" spc="5" dirty="0">
                <a:solidFill>
                  <a:srgbClr val="FFFFFF"/>
                </a:solidFill>
                <a:latin typeface="Calibri"/>
                <a:cs typeface="Calibri"/>
              </a:rPr>
              <a:t> </a:t>
            </a:r>
            <a:r>
              <a:rPr sz="2800" spc="-10" dirty="0">
                <a:solidFill>
                  <a:srgbClr val="FFFFFF"/>
                </a:solidFill>
                <a:latin typeface="Calibri"/>
                <a:cs typeface="Calibri"/>
              </a:rPr>
              <a:t>would</a:t>
            </a:r>
            <a:r>
              <a:rPr sz="2800" spc="5" dirty="0">
                <a:solidFill>
                  <a:srgbClr val="FFFFFF"/>
                </a:solidFill>
                <a:latin typeface="Calibri"/>
                <a:cs typeface="Calibri"/>
              </a:rPr>
              <a:t> </a:t>
            </a:r>
            <a:r>
              <a:rPr sz="2800" spc="-25" dirty="0">
                <a:solidFill>
                  <a:srgbClr val="FFFFFF"/>
                </a:solidFill>
                <a:latin typeface="Calibri"/>
                <a:cs typeface="Calibri"/>
              </a:rPr>
              <a:t>feel</a:t>
            </a:r>
            <a:r>
              <a:rPr sz="2800" dirty="0">
                <a:solidFill>
                  <a:srgbClr val="FFFFFF"/>
                </a:solidFill>
                <a:latin typeface="Calibri"/>
                <a:cs typeface="Calibri"/>
              </a:rPr>
              <a:t> </a:t>
            </a:r>
            <a:r>
              <a:rPr sz="2800" spc="-15" dirty="0">
                <a:solidFill>
                  <a:srgbClr val="FFFFFF"/>
                </a:solidFill>
                <a:latin typeface="Calibri"/>
                <a:cs typeface="Calibri"/>
              </a:rPr>
              <a:t>uncomfortable</a:t>
            </a:r>
            <a:r>
              <a:rPr sz="2800" dirty="0">
                <a:solidFill>
                  <a:srgbClr val="FFFFFF"/>
                </a:solidFill>
                <a:latin typeface="Calibri"/>
                <a:cs typeface="Calibri"/>
              </a:rPr>
              <a:t> </a:t>
            </a:r>
            <a:r>
              <a:rPr sz="2800" spc="-5" dirty="0">
                <a:solidFill>
                  <a:srgbClr val="FFFFFF"/>
                </a:solidFill>
                <a:latin typeface="Calibri"/>
                <a:cs typeface="Calibri"/>
              </a:rPr>
              <a:t>dining in</a:t>
            </a:r>
            <a:r>
              <a:rPr sz="2800" spc="5" dirty="0">
                <a:solidFill>
                  <a:srgbClr val="FFFFFF"/>
                </a:solidFill>
                <a:latin typeface="Calibri"/>
                <a:cs typeface="Calibri"/>
              </a:rPr>
              <a:t> </a:t>
            </a:r>
            <a:r>
              <a:rPr sz="2800" dirty="0">
                <a:solidFill>
                  <a:srgbClr val="FFFFFF"/>
                </a:solidFill>
                <a:latin typeface="Calibri"/>
                <a:cs typeface="Calibri"/>
              </a:rPr>
              <a:t>a </a:t>
            </a:r>
            <a:r>
              <a:rPr sz="2800" spc="-620" dirty="0">
                <a:solidFill>
                  <a:srgbClr val="FFFFFF"/>
                </a:solidFill>
                <a:latin typeface="Calibri"/>
                <a:cs typeface="Calibri"/>
              </a:rPr>
              <a:t> </a:t>
            </a:r>
            <a:r>
              <a:rPr sz="2800" spc="-15" dirty="0">
                <a:solidFill>
                  <a:srgbClr val="FFFFFF"/>
                </a:solidFill>
                <a:latin typeface="Calibri"/>
                <a:cs typeface="Calibri"/>
              </a:rPr>
              <a:t>restaurant/bar</a:t>
            </a:r>
            <a:r>
              <a:rPr sz="2800" spc="-5" dirty="0">
                <a:solidFill>
                  <a:srgbClr val="FFFFFF"/>
                </a:solidFill>
                <a:latin typeface="Calibri"/>
                <a:cs typeface="Calibri"/>
              </a:rPr>
              <a:t> </a:t>
            </a:r>
            <a:r>
              <a:rPr sz="2800" spc="-15" dirty="0">
                <a:solidFill>
                  <a:srgbClr val="FFFFFF"/>
                </a:solidFill>
                <a:latin typeface="Calibri"/>
                <a:cs typeface="Calibri"/>
              </a:rPr>
              <a:t>even</a:t>
            </a:r>
            <a:r>
              <a:rPr sz="2800" spc="5" dirty="0">
                <a:solidFill>
                  <a:srgbClr val="FFFFFF"/>
                </a:solidFill>
                <a:latin typeface="Calibri"/>
                <a:cs typeface="Calibri"/>
              </a:rPr>
              <a:t> </a:t>
            </a:r>
            <a:r>
              <a:rPr sz="2800" spc="-15" dirty="0">
                <a:solidFill>
                  <a:srgbClr val="FFFFFF"/>
                </a:solidFill>
                <a:latin typeface="Calibri"/>
                <a:cs typeface="Calibri"/>
              </a:rPr>
              <a:t>after</a:t>
            </a:r>
            <a:r>
              <a:rPr sz="2800" spc="-5" dirty="0">
                <a:solidFill>
                  <a:srgbClr val="FFFFFF"/>
                </a:solidFill>
                <a:latin typeface="Calibri"/>
                <a:cs typeface="Calibri"/>
              </a:rPr>
              <a:t> </a:t>
            </a:r>
            <a:r>
              <a:rPr sz="2800" spc="-10" dirty="0">
                <a:solidFill>
                  <a:srgbClr val="FFFFFF"/>
                </a:solidFill>
                <a:latin typeface="Calibri"/>
                <a:cs typeface="Calibri"/>
              </a:rPr>
              <a:t>they</a:t>
            </a:r>
            <a:r>
              <a:rPr sz="2800" dirty="0">
                <a:solidFill>
                  <a:srgbClr val="FFFFFF"/>
                </a:solidFill>
                <a:latin typeface="Calibri"/>
                <a:cs typeface="Calibri"/>
              </a:rPr>
              <a:t> </a:t>
            </a:r>
            <a:r>
              <a:rPr sz="2800" spc="-10" dirty="0">
                <a:solidFill>
                  <a:srgbClr val="FFFFFF"/>
                </a:solidFill>
                <a:latin typeface="Calibri"/>
                <a:cs typeface="Calibri"/>
              </a:rPr>
              <a:t>reopen</a:t>
            </a:r>
            <a:endParaRPr sz="2800">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94158" y="540003"/>
            <a:ext cx="8161655" cy="882015"/>
          </a:xfrm>
          <a:prstGeom prst="rect">
            <a:avLst/>
          </a:prstGeom>
        </p:spPr>
        <p:txBody>
          <a:bodyPr vert="horz" wrap="square" lIns="0" tIns="9525" rIns="0" bIns="0" rtlCol="0">
            <a:spAutoFit/>
          </a:bodyPr>
          <a:lstStyle/>
          <a:p>
            <a:pPr marL="226060" marR="5080" indent="-213995">
              <a:lnSpc>
                <a:spcPct val="100699"/>
              </a:lnSpc>
              <a:spcBef>
                <a:spcPts val="75"/>
              </a:spcBef>
            </a:pPr>
            <a:r>
              <a:rPr sz="2800" spc="-5" dirty="0">
                <a:latin typeface="Calibri"/>
                <a:cs typeface="Calibri"/>
              </a:rPr>
              <a:t>Dining </a:t>
            </a:r>
            <a:r>
              <a:rPr sz="2800" spc="-20" dirty="0">
                <a:latin typeface="Calibri"/>
                <a:cs typeface="Calibri"/>
              </a:rPr>
              <a:t>may</a:t>
            </a:r>
            <a:r>
              <a:rPr sz="2800" dirty="0">
                <a:latin typeface="Calibri"/>
                <a:cs typeface="Calibri"/>
              </a:rPr>
              <a:t> </a:t>
            </a:r>
            <a:r>
              <a:rPr sz="2800" spc="-10" dirty="0">
                <a:latin typeface="Calibri"/>
                <a:cs typeface="Calibri"/>
              </a:rPr>
              <a:t>become</a:t>
            </a:r>
            <a:r>
              <a:rPr sz="2800" dirty="0">
                <a:latin typeface="Calibri"/>
                <a:cs typeface="Calibri"/>
              </a:rPr>
              <a:t> a</a:t>
            </a:r>
            <a:r>
              <a:rPr sz="2800" spc="5" dirty="0">
                <a:latin typeface="Calibri"/>
                <a:cs typeface="Calibri"/>
              </a:rPr>
              <a:t> </a:t>
            </a:r>
            <a:r>
              <a:rPr sz="2800" spc="-15" dirty="0">
                <a:latin typeface="Calibri"/>
                <a:cs typeface="Calibri"/>
              </a:rPr>
              <a:t>more</a:t>
            </a:r>
            <a:r>
              <a:rPr sz="2800" dirty="0">
                <a:latin typeface="Calibri"/>
                <a:cs typeface="Calibri"/>
              </a:rPr>
              <a:t> </a:t>
            </a:r>
            <a:r>
              <a:rPr sz="2800" spc="-5" dirty="0">
                <a:latin typeface="Calibri"/>
                <a:cs typeface="Calibri"/>
              </a:rPr>
              <a:t>public</a:t>
            </a:r>
            <a:r>
              <a:rPr sz="2800" spc="10" dirty="0">
                <a:latin typeface="Calibri"/>
                <a:cs typeface="Calibri"/>
              </a:rPr>
              <a:t> </a:t>
            </a:r>
            <a:r>
              <a:rPr sz="2800" spc="-30" dirty="0">
                <a:latin typeface="Calibri"/>
                <a:cs typeface="Calibri"/>
              </a:rPr>
              <a:t>activity,</a:t>
            </a:r>
            <a:r>
              <a:rPr sz="2800" spc="10" dirty="0">
                <a:latin typeface="Calibri"/>
                <a:cs typeface="Calibri"/>
              </a:rPr>
              <a:t> </a:t>
            </a:r>
            <a:r>
              <a:rPr sz="2800" spc="-10" dirty="0">
                <a:latin typeface="Calibri"/>
                <a:cs typeface="Calibri"/>
              </a:rPr>
              <a:t>appropriating </a:t>
            </a:r>
            <a:r>
              <a:rPr sz="2800" spc="-615" dirty="0">
                <a:latin typeface="Calibri"/>
                <a:cs typeface="Calibri"/>
              </a:rPr>
              <a:t> </a:t>
            </a:r>
            <a:r>
              <a:rPr sz="2800" spc="-5" dirty="0">
                <a:latin typeface="Calibri"/>
                <a:cs typeface="Calibri"/>
              </a:rPr>
              <a:t>public</a:t>
            </a:r>
            <a:r>
              <a:rPr sz="2800" spc="5" dirty="0">
                <a:latin typeface="Calibri"/>
                <a:cs typeface="Calibri"/>
              </a:rPr>
              <a:t> </a:t>
            </a:r>
            <a:r>
              <a:rPr sz="2800" spc="-5" dirty="0">
                <a:latin typeface="Calibri"/>
                <a:cs typeface="Calibri"/>
              </a:rPr>
              <a:t>space and</a:t>
            </a:r>
            <a:r>
              <a:rPr sz="2800" spc="5" dirty="0">
                <a:latin typeface="Calibri"/>
                <a:cs typeface="Calibri"/>
              </a:rPr>
              <a:t> </a:t>
            </a:r>
            <a:r>
              <a:rPr sz="2800" spc="-5" dirty="0">
                <a:latin typeface="Calibri"/>
                <a:cs typeface="Calibri"/>
              </a:rPr>
              <a:t>making it</a:t>
            </a:r>
            <a:r>
              <a:rPr sz="2800" spc="5" dirty="0">
                <a:latin typeface="Calibri"/>
                <a:cs typeface="Calibri"/>
              </a:rPr>
              <a:t> </a:t>
            </a:r>
            <a:r>
              <a:rPr sz="2800" spc="-5" dirty="0">
                <a:latin typeface="Calibri"/>
                <a:cs typeface="Calibri"/>
              </a:rPr>
              <a:t>an</a:t>
            </a:r>
            <a:r>
              <a:rPr sz="2800" spc="5" dirty="0">
                <a:latin typeface="Calibri"/>
                <a:cs typeface="Calibri"/>
              </a:rPr>
              <a:t> </a:t>
            </a:r>
            <a:r>
              <a:rPr sz="2800" spc="-20" dirty="0">
                <a:latin typeface="Calibri"/>
                <a:cs typeface="Calibri"/>
              </a:rPr>
              <a:t>integral</a:t>
            </a:r>
            <a:r>
              <a:rPr sz="2800" dirty="0">
                <a:latin typeface="Calibri"/>
                <a:cs typeface="Calibri"/>
              </a:rPr>
              <a:t> </a:t>
            </a:r>
            <a:r>
              <a:rPr sz="2800" spc="-5" dirty="0">
                <a:latin typeface="Calibri"/>
                <a:cs typeface="Calibri"/>
              </a:rPr>
              <a:t>part</a:t>
            </a:r>
            <a:r>
              <a:rPr sz="2800" dirty="0">
                <a:latin typeface="Calibri"/>
                <a:cs typeface="Calibri"/>
              </a:rPr>
              <a:t> </a:t>
            </a:r>
            <a:r>
              <a:rPr sz="2800" spc="-5" dirty="0">
                <a:latin typeface="Calibri"/>
                <a:cs typeface="Calibri"/>
              </a:rPr>
              <a:t>of</a:t>
            </a:r>
            <a:r>
              <a:rPr sz="2800" spc="5" dirty="0">
                <a:latin typeface="Calibri"/>
                <a:cs typeface="Calibri"/>
              </a:rPr>
              <a:t> </a:t>
            </a:r>
            <a:r>
              <a:rPr sz="2800" spc="-5" dirty="0">
                <a:latin typeface="Calibri"/>
                <a:cs typeface="Calibri"/>
              </a:rPr>
              <a:t>the </a:t>
            </a:r>
            <a:r>
              <a:rPr sz="2800" spc="-40" dirty="0">
                <a:latin typeface="Calibri"/>
                <a:cs typeface="Calibri"/>
              </a:rPr>
              <a:t>city.</a:t>
            </a: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139254" y="1832767"/>
            <a:ext cx="6175818" cy="4050129"/>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6542531" y="1835963"/>
            <a:ext cx="5395911" cy="404693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0983" y="540003"/>
            <a:ext cx="9190990" cy="882015"/>
          </a:xfrm>
          <a:prstGeom prst="rect">
            <a:avLst/>
          </a:prstGeom>
        </p:spPr>
        <p:txBody>
          <a:bodyPr vert="horz" wrap="square" lIns="0" tIns="9525" rIns="0" bIns="0" rtlCol="0">
            <a:spAutoFit/>
          </a:bodyPr>
          <a:lstStyle/>
          <a:p>
            <a:pPr marL="878205" marR="5080" indent="-866140">
              <a:lnSpc>
                <a:spcPct val="100699"/>
              </a:lnSpc>
              <a:spcBef>
                <a:spcPts val="75"/>
              </a:spcBef>
            </a:pPr>
            <a:r>
              <a:rPr sz="2800" spc="-5" dirty="0">
                <a:latin typeface="Calibri"/>
                <a:cs typeface="Calibri"/>
              </a:rPr>
              <a:t>Indoor</a:t>
            </a:r>
            <a:r>
              <a:rPr sz="2800" dirty="0">
                <a:latin typeface="Calibri"/>
                <a:cs typeface="Calibri"/>
              </a:rPr>
              <a:t> </a:t>
            </a:r>
            <a:r>
              <a:rPr sz="2800" spc="-5" dirty="0">
                <a:latin typeface="Calibri"/>
                <a:cs typeface="Calibri"/>
              </a:rPr>
              <a:t>dining</a:t>
            </a:r>
            <a:r>
              <a:rPr sz="2800" dirty="0">
                <a:latin typeface="Calibri"/>
                <a:cs typeface="Calibri"/>
              </a:rPr>
              <a:t> </a:t>
            </a:r>
            <a:r>
              <a:rPr sz="2800" spc="-20" dirty="0">
                <a:latin typeface="Calibri"/>
                <a:cs typeface="Calibri"/>
              </a:rPr>
              <a:t>may</a:t>
            </a:r>
            <a:r>
              <a:rPr sz="2800" dirty="0">
                <a:latin typeface="Calibri"/>
                <a:cs typeface="Calibri"/>
              </a:rPr>
              <a:t> </a:t>
            </a:r>
            <a:r>
              <a:rPr sz="2800" spc="-5" dirty="0">
                <a:latin typeface="Calibri"/>
                <a:cs typeface="Calibri"/>
              </a:rPr>
              <a:t>need</a:t>
            </a:r>
            <a:r>
              <a:rPr sz="2800" spc="5" dirty="0">
                <a:latin typeface="Calibri"/>
                <a:cs typeface="Calibri"/>
              </a:rPr>
              <a:t> </a:t>
            </a:r>
            <a:r>
              <a:rPr sz="2800" spc="-15" dirty="0">
                <a:latin typeface="Calibri"/>
                <a:cs typeface="Calibri"/>
              </a:rPr>
              <a:t>to</a:t>
            </a:r>
            <a:r>
              <a:rPr sz="2800" dirty="0">
                <a:latin typeface="Calibri"/>
                <a:cs typeface="Calibri"/>
              </a:rPr>
              <a:t> </a:t>
            </a:r>
            <a:r>
              <a:rPr sz="2800" spc="-15" dirty="0">
                <a:latin typeface="Calibri"/>
                <a:cs typeface="Calibri"/>
              </a:rPr>
              <a:t>rediscover</a:t>
            </a:r>
            <a:r>
              <a:rPr sz="2800" dirty="0">
                <a:latin typeface="Calibri"/>
                <a:cs typeface="Calibri"/>
              </a:rPr>
              <a:t> </a:t>
            </a:r>
            <a:r>
              <a:rPr sz="2800" spc="-5" dirty="0">
                <a:latin typeface="Calibri"/>
                <a:cs typeface="Calibri"/>
              </a:rPr>
              <a:t>its</a:t>
            </a:r>
            <a:r>
              <a:rPr sz="2800" spc="10" dirty="0">
                <a:latin typeface="Calibri"/>
                <a:cs typeface="Calibri"/>
              </a:rPr>
              <a:t> </a:t>
            </a:r>
            <a:r>
              <a:rPr sz="2800" spc="-5" dirty="0">
                <a:latin typeface="Calibri"/>
                <a:cs typeface="Calibri"/>
              </a:rPr>
              <a:t>origins</a:t>
            </a:r>
            <a:r>
              <a:rPr sz="2800" spc="10" dirty="0">
                <a:latin typeface="Calibri"/>
                <a:cs typeface="Calibri"/>
              </a:rPr>
              <a:t> </a:t>
            </a:r>
            <a:r>
              <a:rPr sz="2800" spc="-5" dirty="0">
                <a:latin typeface="Calibri"/>
                <a:cs typeface="Calibri"/>
              </a:rPr>
              <a:t>as</a:t>
            </a:r>
            <a:r>
              <a:rPr sz="2800" spc="10" dirty="0">
                <a:latin typeface="Calibri"/>
                <a:cs typeface="Calibri"/>
              </a:rPr>
              <a:t> </a:t>
            </a:r>
            <a:r>
              <a:rPr sz="2800" dirty="0">
                <a:latin typeface="Calibri"/>
                <a:cs typeface="Calibri"/>
              </a:rPr>
              <a:t>a </a:t>
            </a:r>
            <a:r>
              <a:rPr sz="2800" spc="-5" dirty="0">
                <a:latin typeface="Calibri"/>
                <a:cs typeface="Calibri"/>
              </a:rPr>
              <a:t>place </a:t>
            </a:r>
            <a:r>
              <a:rPr sz="2800" spc="-15" dirty="0">
                <a:latin typeface="Calibri"/>
                <a:cs typeface="Calibri"/>
              </a:rPr>
              <a:t>to</a:t>
            </a:r>
            <a:r>
              <a:rPr sz="2800" dirty="0">
                <a:latin typeface="Calibri"/>
                <a:cs typeface="Calibri"/>
              </a:rPr>
              <a:t> </a:t>
            </a:r>
            <a:r>
              <a:rPr sz="2800" spc="-15" dirty="0">
                <a:latin typeface="Calibri"/>
                <a:cs typeface="Calibri"/>
              </a:rPr>
              <a:t>go </a:t>
            </a:r>
            <a:r>
              <a:rPr sz="2800" spc="-615" dirty="0">
                <a:latin typeface="Calibri"/>
                <a:cs typeface="Calibri"/>
              </a:rPr>
              <a:t> </a:t>
            </a:r>
            <a:r>
              <a:rPr sz="2800" spc="-5" dirty="0">
                <a:latin typeface="Calibri"/>
                <a:cs typeface="Calibri"/>
              </a:rPr>
              <a:t>in</a:t>
            </a:r>
            <a:r>
              <a:rPr sz="2800" dirty="0">
                <a:latin typeface="Calibri"/>
                <a:cs typeface="Calibri"/>
              </a:rPr>
              <a:t> </a:t>
            </a:r>
            <a:r>
              <a:rPr sz="2800" spc="-15" dirty="0">
                <a:latin typeface="Calibri"/>
                <a:cs typeface="Calibri"/>
              </a:rPr>
              <a:t>order</a:t>
            </a:r>
            <a:r>
              <a:rPr sz="2800" dirty="0">
                <a:latin typeface="Calibri"/>
                <a:cs typeface="Calibri"/>
              </a:rPr>
              <a:t> </a:t>
            </a:r>
            <a:r>
              <a:rPr sz="2800" spc="-15" dirty="0">
                <a:latin typeface="Calibri"/>
                <a:cs typeface="Calibri"/>
              </a:rPr>
              <a:t>to</a:t>
            </a:r>
            <a:r>
              <a:rPr sz="2800" dirty="0">
                <a:latin typeface="Calibri"/>
                <a:cs typeface="Calibri"/>
              </a:rPr>
              <a:t> be</a:t>
            </a:r>
            <a:r>
              <a:rPr sz="2800" spc="-5" dirty="0">
                <a:latin typeface="Calibri"/>
                <a:cs typeface="Calibri"/>
              </a:rPr>
              <a:t> </a:t>
            </a:r>
            <a:r>
              <a:rPr sz="2800" spc="-35" dirty="0">
                <a:latin typeface="Calibri"/>
                <a:cs typeface="Calibri"/>
              </a:rPr>
              <a:t>“restored,”</a:t>
            </a:r>
            <a:r>
              <a:rPr sz="2800" spc="5" dirty="0">
                <a:latin typeface="Calibri"/>
                <a:cs typeface="Calibri"/>
              </a:rPr>
              <a:t> </a:t>
            </a:r>
            <a:r>
              <a:rPr sz="2800" spc="-5" dirty="0">
                <a:latin typeface="Calibri"/>
                <a:cs typeface="Calibri"/>
              </a:rPr>
              <a:t>with</a:t>
            </a:r>
            <a:r>
              <a:rPr sz="2800" spc="5" dirty="0">
                <a:latin typeface="Calibri"/>
                <a:cs typeface="Calibri"/>
              </a:rPr>
              <a:t> </a:t>
            </a:r>
            <a:r>
              <a:rPr sz="2800" spc="-20" dirty="0">
                <a:latin typeface="Calibri"/>
                <a:cs typeface="Calibri"/>
              </a:rPr>
              <a:t>curated</a:t>
            </a:r>
            <a:r>
              <a:rPr sz="2800" spc="5" dirty="0">
                <a:latin typeface="Calibri"/>
                <a:cs typeface="Calibri"/>
              </a:rPr>
              <a:t> </a:t>
            </a:r>
            <a:r>
              <a:rPr sz="2800" spc="-10" dirty="0">
                <a:latin typeface="Calibri"/>
                <a:cs typeface="Calibri"/>
              </a:rPr>
              <a:t>experiences.</a:t>
            </a:r>
          </a:p>
        </p:txBody>
      </p:sp>
      <p:pic>
        <p:nvPicPr>
          <p:cNvPr id="3" name="object 3"/>
          <p:cNvPicPr/>
          <p:nvPr/>
        </p:nvPicPr>
        <p:blipFill>
          <a:blip r:embed="rId2" cstate="print"/>
          <a:stretch>
            <a:fillRect/>
          </a:stretch>
        </p:blipFill>
        <p:spPr>
          <a:xfrm>
            <a:off x="115604" y="2217736"/>
            <a:ext cx="6133229" cy="3440112"/>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6500812" y="2217736"/>
            <a:ext cx="5230811" cy="348086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3234" y="540003"/>
            <a:ext cx="9241790" cy="882015"/>
          </a:xfrm>
          <a:prstGeom prst="rect">
            <a:avLst/>
          </a:prstGeom>
        </p:spPr>
        <p:txBody>
          <a:bodyPr vert="horz" wrap="square" lIns="0" tIns="9525" rIns="0" bIns="0" rtlCol="0">
            <a:spAutoFit/>
          </a:bodyPr>
          <a:lstStyle/>
          <a:p>
            <a:pPr marL="266065" marR="5080" indent="-254000">
              <a:lnSpc>
                <a:spcPct val="100699"/>
              </a:lnSpc>
              <a:spcBef>
                <a:spcPts val="75"/>
              </a:spcBef>
            </a:pPr>
            <a:r>
              <a:rPr sz="2800" dirty="0">
                <a:latin typeface="Calibri"/>
                <a:cs typeface="Calibri"/>
              </a:rPr>
              <a:t>And </a:t>
            </a:r>
            <a:r>
              <a:rPr sz="2800" spc="-5" dirty="0">
                <a:latin typeface="Calibri"/>
                <a:cs typeface="Calibri"/>
              </a:rPr>
              <a:t>dining</a:t>
            </a:r>
            <a:r>
              <a:rPr sz="2800" spc="-10" dirty="0">
                <a:latin typeface="Calibri"/>
                <a:cs typeface="Calibri"/>
              </a:rPr>
              <a:t> </a:t>
            </a:r>
            <a:r>
              <a:rPr sz="2800" spc="-25" dirty="0">
                <a:latin typeface="Calibri"/>
                <a:cs typeface="Calibri"/>
              </a:rPr>
              <a:t>may</a:t>
            </a:r>
            <a:r>
              <a:rPr sz="2800" spc="-5" dirty="0">
                <a:latin typeface="Calibri"/>
                <a:cs typeface="Calibri"/>
              </a:rPr>
              <a:t> </a:t>
            </a:r>
            <a:r>
              <a:rPr sz="2800" spc="-10" dirty="0">
                <a:latin typeface="Calibri"/>
                <a:cs typeface="Calibri"/>
              </a:rPr>
              <a:t>become </a:t>
            </a:r>
            <a:r>
              <a:rPr sz="2800" spc="-15" dirty="0">
                <a:latin typeface="Calibri"/>
                <a:cs typeface="Calibri"/>
              </a:rPr>
              <a:t>hybridized</a:t>
            </a:r>
            <a:r>
              <a:rPr sz="2800" spc="5" dirty="0">
                <a:latin typeface="Calibri"/>
                <a:cs typeface="Calibri"/>
              </a:rPr>
              <a:t> </a:t>
            </a:r>
            <a:r>
              <a:rPr sz="2800" spc="-5" dirty="0">
                <a:latin typeface="Calibri"/>
                <a:cs typeface="Calibri"/>
              </a:rPr>
              <a:t>with</a:t>
            </a:r>
            <a:r>
              <a:rPr sz="2800" dirty="0">
                <a:latin typeface="Calibri"/>
                <a:cs typeface="Calibri"/>
              </a:rPr>
              <a:t> </a:t>
            </a:r>
            <a:r>
              <a:rPr sz="2800" spc="-5" dirty="0">
                <a:latin typeface="Calibri"/>
                <a:cs typeface="Calibri"/>
              </a:rPr>
              <a:t>other</a:t>
            </a:r>
            <a:r>
              <a:rPr sz="2800" dirty="0">
                <a:latin typeface="Calibri"/>
                <a:cs typeface="Calibri"/>
              </a:rPr>
              <a:t> </a:t>
            </a:r>
            <a:r>
              <a:rPr sz="2800" spc="-5" dirty="0">
                <a:latin typeface="Calibri"/>
                <a:cs typeface="Calibri"/>
              </a:rPr>
              <a:t>types</a:t>
            </a:r>
            <a:r>
              <a:rPr sz="2800" dirty="0">
                <a:latin typeface="Calibri"/>
                <a:cs typeface="Calibri"/>
              </a:rPr>
              <a:t> </a:t>
            </a:r>
            <a:r>
              <a:rPr sz="2800" spc="-5" dirty="0">
                <a:latin typeface="Calibri"/>
                <a:cs typeface="Calibri"/>
              </a:rPr>
              <a:t>of</a:t>
            </a:r>
            <a:r>
              <a:rPr sz="2800" dirty="0">
                <a:latin typeface="Calibri"/>
                <a:cs typeface="Calibri"/>
              </a:rPr>
              <a:t> services, </a:t>
            </a:r>
            <a:r>
              <a:rPr sz="2800" spc="-620" dirty="0">
                <a:latin typeface="Calibri"/>
                <a:cs typeface="Calibri"/>
              </a:rPr>
              <a:t> </a:t>
            </a:r>
            <a:r>
              <a:rPr sz="2800" spc="-10" dirty="0">
                <a:latin typeface="Calibri"/>
                <a:cs typeface="Calibri"/>
              </a:rPr>
              <a:t>where </a:t>
            </a:r>
            <a:r>
              <a:rPr sz="2800" spc="-20" dirty="0">
                <a:latin typeface="Calibri"/>
                <a:cs typeface="Calibri"/>
              </a:rPr>
              <a:t>food</a:t>
            </a:r>
            <a:r>
              <a:rPr sz="2800" spc="5" dirty="0">
                <a:latin typeface="Calibri"/>
                <a:cs typeface="Calibri"/>
              </a:rPr>
              <a:t> </a:t>
            </a:r>
            <a:r>
              <a:rPr sz="2800" spc="-10" dirty="0">
                <a:latin typeface="Calibri"/>
                <a:cs typeface="Calibri"/>
              </a:rPr>
              <a:t>becomes</a:t>
            </a:r>
            <a:r>
              <a:rPr sz="2800" dirty="0">
                <a:latin typeface="Calibri"/>
                <a:cs typeface="Calibri"/>
              </a:rPr>
              <a:t> a</a:t>
            </a:r>
            <a:r>
              <a:rPr sz="2800" spc="-5" dirty="0">
                <a:latin typeface="Calibri"/>
                <a:cs typeface="Calibri"/>
              </a:rPr>
              <a:t> part of </a:t>
            </a:r>
            <a:r>
              <a:rPr sz="2800" spc="-10" dirty="0">
                <a:latin typeface="Calibri"/>
                <a:cs typeface="Calibri"/>
              </a:rPr>
              <a:t>production</a:t>
            </a:r>
            <a:r>
              <a:rPr sz="2800" dirty="0">
                <a:latin typeface="Calibri"/>
                <a:cs typeface="Calibri"/>
              </a:rPr>
              <a:t> </a:t>
            </a:r>
            <a:r>
              <a:rPr sz="2800" spc="-5" dirty="0">
                <a:latin typeface="Calibri"/>
                <a:cs typeface="Calibri"/>
              </a:rPr>
              <a:t>and</a:t>
            </a:r>
            <a:r>
              <a:rPr sz="2800" spc="5" dirty="0">
                <a:latin typeface="Calibri"/>
                <a:cs typeface="Calibri"/>
              </a:rPr>
              <a:t> </a:t>
            </a:r>
            <a:r>
              <a:rPr sz="2800" spc="-5" dirty="0">
                <a:latin typeface="Calibri"/>
                <a:cs typeface="Calibri"/>
              </a:rPr>
              <a:t>consumption.</a:t>
            </a: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6594854" y="1847090"/>
            <a:ext cx="5408538" cy="4129595"/>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188605" y="1847089"/>
            <a:ext cx="6240768" cy="416051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2482922" y="1501051"/>
            <a:ext cx="7226152" cy="4818529"/>
          </a:xfrm>
          <a:prstGeom prst="rect">
            <a:avLst/>
          </a:prstGeom>
        </p:spPr>
      </p:pic>
      <p:sp>
        <p:nvSpPr>
          <p:cNvPr id="3" name="object 3"/>
          <p:cNvSpPr txBox="1">
            <a:spLocks noGrp="1"/>
          </p:cNvSpPr>
          <p:nvPr>
            <p:ph type="title"/>
          </p:nvPr>
        </p:nvSpPr>
        <p:spPr>
          <a:xfrm>
            <a:off x="4391340" y="538420"/>
            <a:ext cx="3409315" cy="452120"/>
          </a:xfrm>
          <a:prstGeom prst="rect">
            <a:avLst/>
          </a:prstGeom>
        </p:spPr>
        <p:txBody>
          <a:bodyPr vert="horz" wrap="square" lIns="0" tIns="12700" rIns="0" bIns="0" rtlCol="0">
            <a:spAutoFit/>
          </a:bodyPr>
          <a:lstStyle/>
          <a:p>
            <a:pPr marL="12700">
              <a:lnSpc>
                <a:spcPct val="100000"/>
              </a:lnSpc>
              <a:spcBef>
                <a:spcPts val="100"/>
              </a:spcBef>
            </a:pPr>
            <a:r>
              <a:rPr sz="2800" spc="-20" dirty="0">
                <a:solidFill>
                  <a:srgbClr val="FFC000"/>
                </a:solidFill>
                <a:latin typeface="Calibri"/>
                <a:cs typeface="Calibri"/>
              </a:rPr>
              <a:t>Post-Pandemic</a:t>
            </a:r>
            <a:r>
              <a:rPr sz="2800" spc="-50" dirty="0">
                <a:solidFill>
                  <a:srgbClr val="FFC000"/>
                </a:solidFill>
                <a:latin typeface="Calibri"/>
                <a:cs typeface="Calibri"/>
              </a:rPr>
              <a:t> </a:t>
            </a:r>
            <a:r>
              <a:rPr sz="2800" spc="-5" dirty="0">
                <a:solidFill>
                  <a:srgbClr val="FFC000"/>
                </a:solidFill>
                <a:latin typeface="Calibri"/>
                <a:cs typeface="Calibri"/>
              </a:rPr>
              <a:t>Housing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6939" y="759459"/>
            <a:ext cx="10184765" cy="454914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C000"/>
                </a:solidFill>
                <a:latin typeface="Calibri"/>
                <a:cs typeface="Calibri"/>
              </a:rPr>
              <a:t>A</a:t>
            </a:r>
            <a:r>
              <a:rPr sz="2800" spc="-5" dirty="0">
                <a:solidFill>
                  <a:srgbClr val="FFC000"/>
                </a:solidFill>
                <a:latin typeface="Calibri"/>
                <a:cs typeface="Calibri"/>
              </a:rPr>
              <a:t> </a:t>
            </a:r>
            <a:r>
              <a:rPr sz="2800" spc="-10" dirty="0">
                <a:solidFill>
                  <a:srgbClr val="FFC000"/>
                </a:solidFill>
                <a:latin typeface="Calibri"/>
                <a:cs typeface="Calibri"/>
              </a:rPr>
              <a:t>disrupted</a:t>
            </a:r>
            <a:r>
              <a:rPr sz="2800" spc="-5" dirty="0">
                <a:solidFill>
                  <a:srgbClr val="FFC000"/>
                </a:solidFill>
                <a:latin typeface="Calibri"/>
                <a:cs typeface="Calibri"/>
              </a:rPr>
              <a:t> housing</a:t>
            </a:r>
            <a:r>
              <a:rPr sz="2800" spc="-15" dirty="0">
                <a:solidFill>
                  <a:srgbClr val="FFC000"/>
                </a:solidFill>
                <a:latin typeface="Calibri"/>
                <a:cs typeface="Calibri"/>
              </a:rPr>
              <a:t> </a:t>
            </a:r>
            <a:r>
              <a:rPr sz="2800" spc="-5" dirty="0">
                <a:solidFill>
                  <a:srgbClr val="FFC000"/>
                </a:solidFill>
                <a:latin typeface="Calibri"/>
                <a:cs typeface="Calibri"/>
              </a:rPr>
              <a:t>industry</a:t>
            </a:r>
            <a:endParaRPr sz="2800" dirty="0">
              <a:latin typeface="Calibri"/>
              <a:cs typeface="Calibri"/>
            </a:endParaRPr>
          </a:p>
          <a:p>
            <a:pPr>
              <a:lnSpc>
                <a:spcPct val="100000"/>
              </a:lnSpc>
              <a:spcBef>
                <a:spcPts val="10"/>
              </a:spcBef>
            </a:pPr>
            <a:endParaRPr sz="4250" dirty="0">
              <a:latin typeface="Calibri"/>
              <a:cs typeface="Calibri"/>
            </a:endParaRPr>
          </a:p>
          <a:p>
            <a:pPr marL="241300" marR="5080" indent="-228600">
              <a:lnSpc>
                <a:spcPts val="3000"/>
              </a:lnSpc>
              <a:buFont typeface="Arial"/>
              <a:buChar char="•"/>
              <a:tabLst>
                <a:tab pos="241300" algn="l"/>
              </a:tabLst>
            </a:pPr>
            <a:r>
              <a:rPr sz="2800" dirty="0">
                <a:solidFill>
                  <a:srgbClr val="FFFFFF"/>
                </a:solidFill>
                <a:latin typeface="Calibri"/>
                <a:cs typeface="Calibri"/>
              </a:rPr>
              <a:t>60% </a:t>
            </a:r>
            <a:r>
              <a:rPr sz="2800" spc="-5" dirty="0">
                <a:solidFill>
                  <a:srgbClr val="FFFFFF"/>
                </a:solidFill>
                <a:latin typeface="Calibri"/>
                <a:cs typeface="Calibri"/>
              </a:rPr>
              <a:t>of</a:t>
            </a:r>
            <a:r>
              <a:rPr sz="2800" dirty="0">
                <a:solidFill>
                  <a:srgbClr val="FFFFFF"/>
                </a:solidFill>
                <a:latin typeface="Calibri"/>
                <a:cs typeface="Calibri"/>
              </a:rPr>
              <a:t> </a:t>
            </a:r>
            <a:r>
              <a:rPr sz="2800" spc="-25" dirty="0">
                <a:solidFill>
                  <a:srgbClr val="FFFFFF"/>
                </a:solidFill>
                <a:latin typeface="Calibri"/>
                <a:cs typeface="Calibri"/>
              </a:rPr>
              <a:t>renters</a:t>
            </a:r>
            <a:r>
              <a:rPr sz="2800" spc="5" dirty="0">
                <a:solidFill>
                  <a:srgbClr val="FFFFFF"/>
                </a:solidFill>
                <a:latin typeface="Calibri"/>
                <a:cs typeface="Calibri"/>
              </a:rPr>
              <a:t> </a:t>
            </a:r>
            <a:r>
              <a:rPr sz="2800" spc="-25" dirty="0">
                <a:solidFill>
                  <a:srgbClr val="FFFFFF"/>
                </a:solidFill>
                <a:latin typeface="Calibri"/>
                <a:cs typeface="Calibri"/>
              </a:rPr>
              <a:t>have</a:t>
            </a:r>
            <a:r>
              <a:rPr sz="2800" dirty="0">
                <a:solidFill>
                  <a:srgbClr val="FFFFFF"/>
                </a:solidFill>
                <a:latin typeface="Calibri"/>
                <a:cs typeface="Calibri"/>
              </a:rPr>
              <a:t> </a:t>
            </a:r>
            <a:r>
              <a:rPr sz="2800" spc="-10" dirty="0">
                <a:solidFill>
                  <a:srgbClr val="FFFFFF"/>
                </a:solidFill>
                <a:latin typeface="Calibri"/>
                <a:cs typeface="Calibri"/>
              </a:rPr>
              <a:t>lost</a:t>
            </a:r>
            <a:r>
              <a:rPr sz="2800" dirty="0">
                <a:solidFill>
                  <a:srgbClr val="FFFFFF"/>
                </a:solidFill>
                <a:latin typeface="Calibri"/>
                <a:cs typeface="Calibri"/>
              </a:rPr>
              <a:t> </a:t>
            </a:r>
            <a:r>
              <a:rPr sz="2800" spc="-10" dirty="0">
                <a:solidFill>
                  <a:srgbClr val="FFFFFF"/>
                </a:solidFill>
                <a:latin typeface="Calibri"/>
                <a:cs typeface="Calibri"/>
              </a:rPr>
              <a:t>income</a:t>
            </a:r>
            <a:r>
              <a:rPr sz="2800" dirty="0">
                <a:solidFill>
                  <a:srgbClr val="FFFFFF"/>
                </a:solidFill>
                <a:latin typeface="Calibri"/>
                <a:cs typeface="Calibri"/>
              </a:rPr>
              <a:t> </a:t>
            </a:r>
            <a:r>
              <a:rPr sz="2800" spc="-5" dirty="0">
                <a:solidFill>
                  <a:srgbClr val="FFFFFF"/>
                </a:solidFill>
                <a:latin typeface="Calibri"/>
                <a:cs typeface="Calibri"/>
              </a:rPr>
              <a:t>and</a:t>
            </a:r>
            <a:r>
              <a:rPr sz="2800" spc="5" dirty="0">
                <a:solidFill>
                  <a:srgbClr val="FFFFFF"/>
                </a:solidFill>
                <a:latin typeface="Calibri"/>
                <a:cs typeface="Calibri"/>
              </a:rPr>
              <a:t> </a:t>
            </a:r>
            <a:r>
              <a:rPr sz="2800" spc="-5" dirty="0">
                <a:solidFill>
                  <a:srgbClr val="FFFFFF"/>
                </a:solidFill>
                <a:latin typeface="Calibri"/>
                <a:cs typeface="Calibri"/>
              </a:rPr>
              <a:t>the </a:t>
            </a:r>
            <a:r>
              <a:rPr sz="2800" spc="-15" dirty="0">
                <a:solidFill>
                  <a:srgbClr val="FFFFFF"/>
                </a:solidFill>
                <a:latin typeface="Calibri"/>
                <a:cs typeface="Calibri"/>
              </a:rPr>
              <a:t>moratorium</a:t>
            </a:r>
            <a:r>
              <a:rPr sz="2800" dirty="0">
                <a:solidFill>
                  <a:srgbClr val="FFFFFF"/>
                </a:solidFill>
                <a:latin typeface="Calibri"/>
                <a:cs typeface="Calibri"/>
              </a:rPr>
              <a:t> </a:t>
            </a:r>
            <a:r>
              <a:rPr sz="2800" spc="-5" dirty="0">
                <a:solidFill>
                  <a:srgbClr val="FFFFFF"/>
                </a:solidFill>
                <a:latin typeface="Calibri"/>
                <a:cs typeface="Calibri"/>
              </a:rPr>
              <a:t>on</a:t>
            </a:r>
            <a:r>
              <a:rPr sz="2800" spc="5" dirty="0">
                <a:solidFill>
                  <a:srgbClr val="FFFFFF"/>
                </a:solidFill>
                <a:latin typeface="Calibri"/>
                <a:cs typeface="Calibri"/>
              </a:rPr>
              <a:t> </a:t>
            </a:r>
            <a:r>
              <a:rPr sz="2800" spc="-5" dirty="0">
                <a:solidFill>
                  <a:srgbClr val="FFFFFF"/>
                </a:solidFill>
                <a:latin typeface="Calibri"/>
                <a:cs typeface="Calibri"/>
              </a:rPr>
              <a:t>evictions</a:t>
            </a:r>
            <a:r>
              <a:rPr sz="2800" spc="5" dirty="0">
                <a:solidFill>
                  <a:srgbClr val="FFFFFF"/>
                </a:solidFill>
                <a:latin typeface="Calibri"/>
                <a:cs typeface="Calibri"/>
              </a:rPr>
              <a:t> </a:t>
            </a:r>
            <a:r>
              <a:rPr sz="2800" spc="-25" dirty="0">
                <a:solidFill>
                  <a:srgbClr val="FFFFFF"/>
                </a:solidFill>
                <a:latin typeface="Calibri"/>
                <a:cs typeface="Calibri"/>
              </a:rPr>
              <a:t>for </a:t>
            </a:r>
            <a:r>
              <a:rPr sz="2800" spc="-620" dirty="0">
                <a:solidFill>
                  <a:srgbClr val="FFFFFF"/>
                </a:solidFill>
                <a:latin typeface="Calibri"/>
                <a:cs typeface="Calibri"/>
              </a:rPr>
              <a:t> </a:t>
            </a:r>
            <a:r>
              <a:rPr sz="2800" dirty="0">
                <a:solidFill>
                  <a:srgbClr val="FFFFFF"/>
                </a:solidFill>
                <a:latin typeface="Calibri"/>
                <a:cs typeface="Calibri"/>
              </a:rPr>
              <a:t>12</a:t>
            </a:r>
            <a:r>
              <a:rPr sz="2800" spc="5" dirty="0">
                <a:solidFill>
                  <a:srgbClr val="FFFFFF"/>
                </a:solidFill>
                <a:latin typeface="Calibri"/>
                <a:cs typeface="Calibri"/>
              </a:rPr>
              <a:t> </a:t>
            </a:r>
            <a:r>
              <a:rPr sz="2800" spc="-5" dirty="0">
                <a:solidFill>
                  <a:srgbClr val="FFFFFF"/>
                </a:solidFill>
                <a:latin typeface="Calibri"/>
                <a:cs typeface="Calibri"/>
              </a:rPr>
              <a:t>million</a:t>
            </a:r>
            <a:r>
              <a:rPr sz="2800" spc="5" dirty="0">
                <a:solidFill>
                  <a:srgbClr val="FFFFFF"/>
                </a:solidFill>
                <a:latin typeface="Calibri"/>
                <a:cs typeface="Calibri"/>
              </a:rPr>
              <a:t> </a:t>
            </a:r>
            <a:r>
              <a:rPr sz="2800" spc="-5" dirty="0">
                <a:solidFill>
                  <a:srgbClr val="FFFFFF"/>
                </a:solidFill>
                <a:latin typeface="Calibri"/>
                <a:cs typeface="Calibri"/>
              </a:rPr>
              <a:t>units</a:t>
            </a:r>
            <a:r>
              <a:rPr sz="2800" spc="5" dirty="0">
                <a:solidFill>
                  <a:srgbClr val="FFFFFF"/>
                </a:solidFill>
                <a:latin typeface="Calibri"/>
                <a:cs typeface="Calibri"/>
              </a:rPr>
              <a:t> </a:t>
            </a:r>
            <a:r>
              <a:rPr sz="2800" spc="-5" dirty="0">
                <a:solidFill>
                  <a:srgbClr val="FFFFFF"/>
                </a:solidFill>
                <a:latin typeface="Calibri"/>
                <a:cs typeface="Calibri"/>
              </a:rPr>
              <a:t>of</a:t>
            </a:r>
            <a:r>
              <a:rPr sz="2800" dirty="0">
                <a:solidFill>
                  <a:srgbClr val="FFFFFF"/>
                </a:solidFill>
                <a:latin typeface="Calibri"/>
                <a:cs typeface="Calibri"/>
              </a:rPr>
              <a:t> </a:t>
            </a:r>
            <a:r>
              <a:rPr sz="2800" spc="-5" dirty="0">
                <a:solidFill>
                  <a:srgbClr val="FFFFFF"/>
                </a:solidFill>
                <a:latin typeface="Calibri"/>
                <a:cs typeface="Calibri"/>
              </a:rPr>
              <a:t>housing has</a:t>
            </a:r>
            <a:r>
              <a:rPr sz="2800" spc="5" dirty="0">
                <a:solidFill>
                  <a:srgbClr val="FFFFFF"/>
                </a:solidFill>
                <a:latin typeface="Calibri"/>
                <a:cs typeface="Calibri"/>
              </a:rPr>
              <a:t> </a:t>
            </a:r>
            <a:r>
              <a:rPr sz="2800" spc="-5" dirty="0">
                <a:solidFill>
                  <a:srgbClr val="FFFFFF"/>
                </a:solidFill>
                <a:latin typeface="Calibri"/>
                <a:cs typeface="Calibri"/>
              </a:rPr>
              <a:t>ended.</a:t>
            </a:r>
            <a:endParaRPr sz="2800" dirty="0">
              <a:latin typeface="Calibri"/>
              <a:cs typeface="Calibri"/>
            </a:endParaRPr>
          </a:p>
          <a:p>
            <a:pPr>
              <a:lnSpc>
                <a:spcPct val="100000"/>
              </a:lnSpc>
              <a:spcBef>
                <a:spcPts val="40"/>
              </a:spcBef>
              <a:buClr>
                <a:srgbClr val="FFFFFF"/>
              </a:buClr>
              <a:buFont typeface="Arial"/>
              <a:buChar char="•"/>
            </a:pPr>
            <a:endParaRPr sz="3150" dirty="0">
              <a:latin typeface="Calibri"/>
              <a:cs typeface="Calibri"/>
            </a:endParaRPr>
          </a:p>
          <a:p>
            <a:pPr marL="241300" marR="262890" indent="-228600">
              <a:lnSpc>
                <a:spcPts val="3120"/>
              </a:lnSpc>
              <a:spcBef>
                <a:spcPts val="5"/>
              </a:spcBef>
              <a:buFont typeface="Arial"/>
              <a:buChar char="•"/>
              <a:tabLst>
                <a:tab pos="241300" algn="l"/>
              </a:tabLst>
            </a:pPr>
            <a:r>
              <a:rPr sz="2800" spc="-5" dirty="0">
                <a:solidFill>
                  <a:srgbClr val="FFFFFF"/>
                </a:solidFill>
                <a:latin typeface="Calibri"/>
                <a:cs typeface="Calibri"/>
              </a:rPr>
              <a:t>Half </a:t>
            </a:r>
            <a:r>
              <a:rPr sz="2800" dirty="0">
                <a:solidFill>
                  <a:srgbClr val="FFFFFF"/>
                </a:solidFill>
                <a:latin typeface="Calibri"/>
                <a:cs typeface="Calibri"/>
              </a:rPr>
              <a:t>a </a:t>
            </a:r>
            <a:r>
              <a:rPr sz="2800" spc="-5" dirty="0">
                <a:solidFill>
                  <a:srgbClr val="FFFFFF"/>
                </a:solidFill>
                <a:latin typeface="Calibri"/>
                <a:cs typeface="Calibri"/>
              </a:rPr>
              <a:t>million</a:t>
            </a:r>
            <a:r>
              <a:rPr sz="2800" spc="5" dirty="0">
                <a:solidFill>
                  <a:srgbClr val="FFFFFF"/>
                </a:solidFill>
                <a:latin typeface="Calibri"/>
                <a:cs typeface="Calibri"/>
              </a:rPr>
              <a:t> </a:t>
            </a:r>
            <a:r>
              <a:rPr sz="2800" spc="-5" dirty="0">
                <a:solidFill>
                  <a:srgbClr val="FFFFFF"/>
                </a:solidFill>
                <a:latin typeface="Calibri"/>
                <a:cs typeface="Calibri"/>
              </a:rPr>
              <a:t>Americans</a:t>
            </a:r>
            <a:r>
              <a:rPr sz="2800" dirty="0">
                <a:solidFill>
                  <a:srgbClr val="FFFFFF"/>
                </a:solidFill>
                <a:latin typeface="Calibri"/>
                <a:cs typeface="Calibri"/>
              </a:rPr>
              <a:t> </a:t>
            </a:r>
            <a:r>
              <a:rPr sz="2800" spc="-15" dirty="0">
                <a:solidFill>
                  <a:srgbClr val="FFFFFF"/>
                </a:solidFill>
                <a:latin typeface="Calibri"/>
                <a:cs typeface="Calibri"/>
              </a:rPr>
              <a:t>are</a:t>
            </a:r>
            <a:r>
              <a:rPr sz="2800" spc="-5" dirty="0">
                <a:solidFill>
                  <a:srgbClr val="FFFFFF"/>
                </a:solidFill>
                <a:latin typeface="Calibri"/>
                <a:cs typeface="Calibri"/>
              </a:rPr>
              <a:t> now</a:t>
            </a:r>
            <a:r>
              <a:rPr sz="2800" dirty="0">
                <a:solidFill>
                  <a:srgbClr val="FFFFFF"/>
                </a:solidFill>
                <a:latin typeface="Calibri"/>
                <a:cs typeface="Calibri"/>
              </a:rPr>
              <a:t> </a:t>
            </a:r>
            <a:r>
              <a:rPr sz="2800" spc="-5" dirty="0">
                <a:solidFill>
                  <a:srgbClr val="FFFFFF"/>
                </a:solidFill>
                <a:latin typeface="Calibri"/>
                <a:cs typeface="Calibri"/>
              </a:rPr>
              <a:t>homeless,</a:t>
            </a:r>
            <a:r>
              <a:rPr sz="2800" spc="5" dirty="0">
                <a:solidFill>
                  <a:srgbClr val="FFFFFF"/>
                </a:solidFill>
                <a:latin typeface="Calibri"/>
                <a:cs typeface="Calibri"/>
              </a:rPr>
              <a:t> </a:t>
            </a:r>
            <a:r>
              <a:rPr sz="2800" spc="-5" dirty="0">
                <a:solidFill>
                  <a:srgbClr val="FFFFFF"/>
                </a:solidFill>
                <a:latin typeface="Calibri"/>
                <a:cs typeface="Calibri"/>
              </a:rPr>
              <a:t>and</a:t>
            </a:r>
            <a:r>
              <a:rPr sz="2800" dirty="0">
                <a:solidFill>
                  <a:srgbClr val="FFFFFF"/>
                </a:solidFill>
                <a:latin typeface="Calibri"/>
                <a:cs typeface="Calibri"/>
              </a:rPr>
              <a:t> </a:t>
            </a:r>
            <a:r>
              <a:rPr sz="2800" spc="-10" dirty="0">
                <a:solidFill>
                  <a:srgbClr val="FFFFFF"/>
                </a:solidFill>
                <a:latin typeface="Calibri"/>
                <a:cs typeface="Calibri"/>
              </a:rPr>
              <a:t>that</a:t>
            </a:r>
            <a:r>
              <a:rPr sz="2800" dirty="0">
                <a:solidFill>
                  <a:srgbClr val="FFFFFF"/>
                </a:solidFill>
                <a:latin typeface="Calibri"/>
                <a:cs typeface="Calibri"/>
              </a:rPr>
              <a:t> </a:t>
            </a:r>
            <a:r>
              <a:rPr sz="2800" spc="-5" dirty="0">
                <a:solidFill>
                  <a:srgbClr val="FFFFFF"/>
                </a:solidFill>
                <a:latin typeface="Calibri"/>
                <a:cs typeface="Calibri"/>
              </a:rPr>
              <a:t>is</a:t>
            </a:r>
            <a:r>
              <a:rPr sz="2800" spc="5" dirty="0">
                <a:solidFill>
                  <a:srgbClr val="FFFFFF"/>
                </a:solidFill>
                <a:latin typeface="Calibri"/>
                <a:cs typeface="Calibri"/>
              </a:rPr>
              <a:t> </a:t>
            </a:r>
            <a:r>
              <a:rPr sz="2800" spc="-15" dirty="0">
                <a:solidFill>
                  <a:srgbClr val="FFFFFF"/>
                </a:solidFill>
                <a:latin typeface="Calibri"/>
                <a:cs typeface="Calibri"/>
              </a:rPr>
              <a:t>expected</a:t>
            </a:r>
            <a:r>
              <a:rPr sz="2800" spc="5" dirty="0">
                <a:solidFill>
                  <a:srgbClr val="FFFFFF"/>
                </a:solidFill>
                <a:latin typeface="Calibri"/>
                <a:cs typeface="Calibri"/>
              </a:rPr>
              <a:t> </a:t>
            </a:r>
            <a:r>
              <a:rPr sz="2800" spc="-15" dirty="0">
                <a:solidFill>
                  <a:srgbClr val="FFFFFF"/>
                </a:solidFill>
                <a:latin typeface="Calibri"/>
                <a:cs typeface="Calibri"/>
              </a:rPr>
              <a:t>to </a:t>
            </a:r>
            <a:r>
              <a:rPr sz="2800" spc="-620" dirty="0">
                <a:solidFill>
                  <a:srgbClr val="FFFFFF"/>
                </a:solidFill>
                <a:latin typeface="Calibri"/>
                <a:cs typeface="Calibri"/>
              </a:rPr>
              <a:t> </a:t>
            </a:r>
            <a:r>
              <a:rPr sz="2800" spc="-20" dirty="0">
                <a:solidFill>
                  <a:srgbClr val="FFFFFF"/>
                </a:solidFill>
                <a:latin typeface="Calibri"/>
                <a:cs typeface="Calibri"/>
              </a:rPr>
              <a:t>grow</a:t>
            </a:r>
            <a:r>
              <a:rPr sz="2800" spc="-5" dirty="0">
                <a:solidFill>
                  <a:srgbClr val="FFFFFF"/>
                </a:solidFill>
                <a:latin typeface="Calibri"/>
                <a:cs typeface="Calibri"/>
              </a:rPr>
              <a:t> </a:t>
            </a:r>
            <a:r>
              <a:rPr sz="2800" spc="-15" dirty="0">
                <a:solidFill>
                  <a:srgbClr val="FFFFFF"/>
                </a:solidFill>
                <a:latin typeface="Calibri"/>
                <a:cs typeface="Calibri"/>
              </a:rPr>
              <a:t>to</a:t>
            </a:r>
            <a:r>
              <a:rPr sz="2800" dirty="0">
                <a:solidFill>
                  <a:srgbClr val="FFFFFF"/>
                </a:solidFill>
                <a:latin typeface="Calibri"/>
                <a:cs typeface="Calibri"/>
              </a:rPr>
              <a:t> 2</a:t>
            </a:r>
            <a:r>
              <a:rPr sz="2800" spc="5" dirty="0">
                <a:solidFill>
                  <a:srgbClr val="FFFFFF"/>
                </a:solidFill>
                <a:latin typeface="Calibri"/>
                <a:cs typeface="Calibri"/>
              </a:rPr>
              <a:t> </a:t>
            </a:r>
            <a:r>
              <a:rPr sz="2800" spc="-5" dirty="0">
                <a:solidFill>
                  <a:srgbClr val="FFFFFF"/>
                </a:solidFill>
                <a:latin typeface="Calibri"/>
                <a:cs typeface="Calibri"/>
              </a:rPr>
              <a:t>million</a:t>
            </a:r>
            <a:r>
              <a:rPr sz="2800" spc="5" dirty="0">
                <a:solidFill>
                  <a:srgbClr val="FFFFFF"/>
                </a:solidFill>
                <a:latin typeface="Calibri"/>
                <a:cs typeface="Calibri"/>
              </a:rPr>
              <a:t> </a:t>
            </a:r>
            <a:r>
              <a:rPr sz="2800" spc="-10" dirty="0">
                <a:solidFill>
                  <a:srgbClr val="FFFFFF"/>
                </a:solidFill>
                <a:latin typeface="Calibri"/>
                <a:cs typeface="Calibri"/>
              </a:rPr>
              <a:t>across</a:t>
            </a:r>
            <a:r>
              <a:rPr sz="2800" dirty="0">
                <a:solidFill>
                  <a:srgbClr val="FFFFFF"/>
                </a:solidFill>
                <a:latin typeface="Calibri"/>
                <a:cs typeface="Calibri"/>
              </a:rPr>
              <a:t> </a:t>
            </a:r>
            <a:r>
              <a:rPr sz="2800" spc="-5" dirty="0">
                <a:solidFill>
                  <a:srgbClr val="FFFFFF"/>
                </a:solidFill>
                <a:latin typeface="Calibri"/>
                <a:cs typeface="Calibri"/>
              </a:rPr>
              <a:t>the</a:t>
            </a:r>
            <a:r>
              <a:rPr sz="2800" dirty="0">
                <a:solidFill>
                  <a:srgbClr val="FFFFFF"/>
                </a:solidFill>
                <a:latin typeface="Calibri"/>
                <a:cs typeface="Calibri"/>
              </a:rPr>
              <a:t> </a:t>
            </a:r>
            <a:r>
              <a:rPr sz="2800" spc="-10" dirty="0">
                <a:solidFill>
                  <a:srgbClr val="FFFFFF"/>
                </a:solidFill>
                <a:latin typeface="Calibri"/>
                <a:cs typeface="Calibri"/>
              </a:rPr>
              <a:t>U.S.</a:t>
            </a:r>
            <a:endParaRPr sz="2800" dirty="0">
              <a:latin typeface="Calibri"/>
              <a:cs typeface="Calibri"/>
            </a:endParaRPr>
          </a:p>
          <a:p>
            <a:pPr>
              <a:lnSpc>
                <a:spcPct val="100000"/>
              </a:lnSpc>
              <a:spcBef>
                <a:spcPts val="20"/>
              </a:spcBef>
              <a:buClr>
                <a:srgbClr val="FFFFFF"/>
              </a:buClr>
              <a:buFont typeface="Arial"/>
              <a:buChar char="•"/>
            </a:pPr>
            <a:endParaRPr sz="4050" dirty="0">
              <a:latin typeface="Calibri"/>
              <a:cs typeface="Calibri"/>
            </a:endParaRPr>
          </a:p>
          <a:p>
            <a:pPr marL="241300" marR="260350" indent="-228600">
              <a:lnSpc>
                <a:spcPts val="3000"/>
              </a:lnSpc>
              <a:buFont typeface="Arial"/>
              <a:buChar char="•"/>
              <a:tabLst>
                <a:tab pos="241300" algn="l"/>
              </a:tabLst>
            </a:pPr>
            <a:r>
              <a:rPr sz="2800" dirty="0">
                <a:solidFill>
                  <a:srgbClr val="FFFFFF"/>
                </a:solidFill>
                <a:latin typeface="Calibri"/>
                <a:cs typeface="Calibri"/>
              </a:rPr>
              <a:t>7.2</a:t>
            </a:r>
            <a:r>
              <a:rPr sz="2800" spc="10" dirty="0">
                <a:solidFill>
                  <a:srgbClr val="FFFFFF"/>
                </a:solidFill>
                <a:latin typeface="Calibri"/>
                <a:cs typeface="Calibri"/>
              </a:rPr>
              <a:t> </a:t>
            </a:r>
            <a:r>
              <a:rPr sz="2800" spc="-5" dirty="0">
                <a:solidFill>
                  <a:srgbClr val="FFFFFF"/>
                </a:solidFill>
                <a:latin typeface="Calibri"/>
                <a:cs typeface="Calibri"/>
              </a:rPr>
              <a:t>million</a:t>
            </a:r>
            <a:r>
              <a:rPr sz="2800" spc="10" dirty="0">
                <a:solidFill>
                  <a:srgbClr val="FFFFFF"/>
                </a:solidFill>
                <a:latin typeface="Calibri"/>
                <a:cs typeface="Calibri"/>
              </a:rPr>
              <a:t> </a:t>
            </a:r>
            <a:r>
              <a:rPr sz="2800" spc="-15" dirty="0">
                <a:solidFill>
                  <a:srgbClr val="FFFFFF"/>
                </a:solidFill>
                <a:latin typeface="Calibri"/>
                <a:cs typeface="Calibri"/>
              </a:rPr>
              <a:t>more</a:t>
            </a:r>
            <a:r>
              <a:rPr sz="2800" spc="5" dirty="0">
                <a:solidFill>
                  <a:srgbClr val="FFFFFF"/>
                </a:solidFill>
                <a:latin typeface="Calibri"/>
                <a:cs typeface="Calibri"/>
              </a:rPr>
              <a:t> </a:t>
            </a:r>
            <a:r>
              <a:rPr sz="2800" spc="-20" dirty="0">
                <a:solidFill>
                  <a:srgbClr val="FFFFFF"/>
                </a:solidFill>
                <a:latin typeface="Calibri"/>
                <a:cs typeface="Calibri"/>
              </a:rPr>
              <a:t>affordable</a:t>
            </a:r>
            <a:r>
              <a:rPr sz="2800" spc="5" dirty="0">
                <a:solidFill>
                  <a:srgbClr val="FFFFFF"/>
                </a:solidFill>
                <a:latin typeface="Calibri"/>
                <a:cs typeface="Calibri"/>
              </a:rPr>
              <a:t> </a:t>
            </a:r>
            <a:r>
              <a:rPr sz="2800" spc="-5" dirty="0">
                <a:solidFill>
                  <a:srgbClr val="FFFFFF"/>
                </a:solidFill>
                <a:latin typeface="Calibri"/>
                <a:cs typeface="Calibri"/>
              </a:rPr>
              <a:t>housing</a:t>
            </a:r>
            <a:r>
              <a:rPr sz="2800" dirty="0">
                <a:solidFill>
                  <a:srgbClr val="FFFFFF"/>
                </a:solidFill>
                <a:latin typeface="Calibri"/>
                <a:cs typeface="Calibri"/>
              </a:rPr>
              <a:t> </a:t>
            </a:r>
            <a:r>
              <a:rPr sz="2800" spc="-5" dirty="0">
                <a:solidFill>
                  <a:srgbClr val="FFFFFF"/>
                </a:solidFill>
                <a:latin typeface="Calibri"/>
                <a:cs typeface="Calibri"/>
              </a:rPr>
              <a:t>units</a:t>
            </a:r>
            <a:r>
              <a:rPr sz="2800" spc="10" dirty="0">
                <a:solidFill>
                  <a:srgbClr val="FFFFFF"/>
                </a:solidFill>
                <a:latin typeface="Calibri"/>
                <a:cs typeface="Calibri"/>
              </a:rPr>
              <a:t> </a:t>
            </a:r>
            <a:r>
              <a:rPr sz="2800" spc="-15" dirty="0">
                <a:solidFill>
                  <a:srgbClr val="FFFFFF"/>
                </a:solidFill>
                <a:latin typeface="Calibri"/>
                <a:cs typeface="Calibri"/>
              </a:rPr>
              <a:t>are</a:t>
            </a:r>
            <a:r>
              <a:rPr sz="2800" spc="5" dirty="0">
                <a:solidFill>
                  <a:srgbClr val="FFFFFF"/>
                </a:solidFill>
                <a:latin typeface="Calibri"/>
                <a:cs typeface="Calibri"/>
              </a:rPr>
              <a:t> </a:t>
            </a:r>
            <a:r>
              <a:rPr sz="2800" spc="-5" dirty="0">
                <a:solidFill>
                  <a:srgbClr val="FFFFFF"/>
                </a:solidFill>
                <a:latin typeface="Calibri"/>
                <a:cs typeface="Calibri"/>
              </a:rPr>
              <a:t>needed</a:t>
            </a:r>
            <a:r>
              <a:rPr sz="2800" spc="5" dirty="0">
                <a:solidFill>
                  <a:srgbClr val="FFFFFF"/>
                </a:solidFill>
                <a:latin typeface="Calibri"/>
                <a:cs typeface="Calibri"/>
              </a:rPr>
              <a:t> </a:t>
            </a:r>
            <a:r>
              <a:rPr sz="2800" spc="-25" dirty="0">
                <a:solidFill>
                  <a:srgbClr val="FFFFFF"/>
                </a:solidFill>
                <a:latin typeface="Calibri"/>
                <a:cs typeface="Calibri"/>
              </a:rPr>
              <a:t>for</a:t>
            </a:r>
            <a:r>
              <a:rPr sz="2800" spc="5" dirty="0">
                <a:solidFill>
                  <a:srgbClr val="FFFFFF"/>
                </a:solidFill>
                <a:latin typeface="Calibri"/>
                <a:cs typeface="Calibri"/>
              </a:rPr>
              <a:t> </a:t>
            </a:r>
            <a:r>
              <a:rPr sz="2800" spc="-15" dirty="0">
                <a:solidFill>
                  <a:srgbClr val="FFFFFF"/>
                </a:solidFill>
                <a:latin typeface="Calibri"/>
                <a:cs typeface="Calibri"/>
              </a:rPr>
              <a:t>extremely </a:t>
            </a:r>
            <a:r>
              <a:rPr sz="2800" spc="-615" dirty="0">
                <a:solidFill>
                  <a:srgbClr val="FFFFFF"/>
                </a:solidFill>
                <a:latin typeface="Calibri"/>
                <a:cs typeface="Calibri"/>
              </a:rPr>
              <a:t> </a:t>
            </a:r>
            <a:r>
              <a:rPr sz="2800" spc="-20" dirty="0">
                <a:solidFill>
                  <a:srgbClr val="FFFFFF"/>
                </a:solidFill>
                <a:latin typeface="Calibri"/>
                <a:cs typeface="Calibri"/>
              </a:rPr>
              <a:t>low-</a:t>
            </a:r>
            <a:r>
              <a:rPr sz="2800" dirty="0">
                <a:solidFill>
                  <a:srgbClr val="FFFFFF"/>
                </a:solidFill>
                <a:latin typeface="Calibri"/>
                <a:cs typeface="Calibri"/>
              </a:rPr>
              <a:t> </a:t>
            </a:r>
            <a:r>
              <a:rPr sz="2800" spc="-10" dirty="0">
                <a:solidFill>
                  <a:srgbClr val="FFFFFF"/>
                </a:solidFill>
                <a:latin typeface="Calibri"/>
                <a:cs typeface="Calibri"/>
              </a:rPr>
              <a:t>income</a:t>
            </a:r>
            <a:r>
              <a:rPr sz="2800" spc="-5" dirty="0">
                <a:solidFill>
                  <a:srgbClr val="FFFFFF"/>
                </a:solidFill>
                <a:latin typeface="Calibri"/>
                <a:cs typeface="Calibri"/>
              </a:rPr>
              <a:t> </a:t>
            </a:r>
            <a:r>
              <a:rPr sz="2800" spc="-15" dirty="0">
                <a:solidFill>
                  <a:srgbClr val="FFFFFF"/>
                </a:solidFill>
                <a:latin typeface="Calibri"/>
                <a:cs typeface="Calibri"/>
              </a:rPr>
              <a:t>families</a:t>
            </a:r>
            <a:r>
              <a:rPr sz="2800" spc="5" dirty="0">
                <a:solidFill>
                  <a:srgbClr val="FFFFFF"/>
                </a:solidFill>
                <a:latin typeface="Calibri"/>
                <a:cs typeface="Calibri"/>
              </a:rPr>
              <a:t> </a:t>
            </a:r>
            <a:r>
              <a:rPr sz="2800" spc="-5" dirty="0">
                <a:solidFill>
                  <a:srgbClr val="FFFFFF"/>
                </a:solidFill>
                <a:latin typeface="Calibri"/>
                <a:cs typeface="Calibri"/>
              </a:rPr>
              <a:t>in</a:t>
            </a:r>
            <a:r>
              <a:rPr sz="2800" spc="5" dirty="0">
                <a:solidFill>
                  <a:srgbClr val="FFFFFF"/>
                </a:solidFill>
                <a:latin typeface="Calibri"/>
                <a:cs typeface="Calibri"/>
              </a:rPr>
              <a:t> </a:t>
            </a:r>
            <a:r>
              <a:rPr sz="2800" spc="-5" dirty="0">
                <a:solidFill>
                  <a:srgbClr val="FFFFFF"/>
                </a:solidFill>
                <a:latin typeface="Calibri"/>
                <a:cs typeface="Calibri"/>
              </a:rPr>
              <a:t>the </a:t>
            </a:r>
            <a:r>
              <a:rPr sz="2800" spc="-10" dirty="0">
                <a:solidFill>
                  <a:srgbClr val="FFFFFF"/>
                </a:solidFill>
                <a:latin typeface="Calibri"/>
                <a:cs typeface="Calibri"/>
              </a:rPr>
              <a:t>U.S.</a:t>
            </a:r>
            <a:endParaRPr sz="2800" dirty="0">
              <a:latin typeface="Calibri"/>
              <a:cs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7980" y="567435"/>
            <a:ext cx="10893425" cy="833119"/>
          </a:xfrm>
          <a:prstGeom prst="rect">
            <a:avLst/>
          </a:prstGeom>
        </p:spPr>
        <p:txBody>
          <a:bodyPr vert="horz" wrap="square" lIns="0" tIns="63500" rIns="0" bIns="0" rtlCol="0">
            <a:spAutoFit/>
          </a:bodyPr>
          <a:lstStyle/>
          <a:p>
            <a:pPr marL="12700" marR="5080" indent="683895">
              <a:lnSpc>
                <a:spcPts val="3000"/>
              </a:lnSpc>
              <a:spcBef>
                <a:spcPts val="500"/>
              </a:spcBef>
            </a:pPr>
            <a:r>
              <a:rPr sz="2800" spc="-5" dirty="0">
                <a:latin typeface="Calibri"/>
                <a:cs typeface="Calibri"/>
              </a:rPr>
              <a:t>The </a:t>
            </a:r>
            <a:r>
              <a:rPr sz="2800" spc="-20" dirty="0">
                <a:latin typeface="Calibri"/>
                <a:cs typeface="Calibri"/>
              </a:rPr>
              <a:t>interiors</a:t>
            </a:r>
            <a:r>
              <a:rPr sz="2800" spc="5" dirty="0">
                <a:latin typeface="Calibri"/>
                <a:cs typeface="Calibri"/>
              </a:rPr>
              <a:t> </a:t>
            </a:r>
            <a:r>
              <a:rPr sz="2800" spc="-5" dirty="0">
                <a:latin typeface="Calibri"/>
                <a:cs typeface="Calibri"/>
              </a:rPr>
              <a:t>of</a:t>
            </a:r>
            <a:r>
              <a:rPr sz="2800" dirty="0">
                <a:latin typeface="Calibri"/>
                <a:cs typeface="Calibri"/>
              </a:rPr>
              <a:t> </a:t>
            </a:r>
            <a:r>
              <a:rPr sz="2800" spc="-5" dirty="0">
                <a:latin typeface="Calibri"/>
                <a:cs typeface="Calibri"/>
              </a:rPr>
              <a:t>homes</a:t>
            </a:r>
            <a:r>
              <a:rPr sz="2800" spc="5" dirty="0">
                <a:latin typeface="Calibri"/>
                <a:cs typeface="Calibri"/>
              </a:rPr>
              <a:t> </a:t>
            </a:r>
            <a:r>
              <a:rPr sz="2800" spc="-5" dirty="0">
                <a:latin typeface="Calibri"/>
                <a:cs typeface="Calibri"/>
              </a:rPr>
              <a:t>will</a:t>
            </a:r>
            <a:r>
              <a:rPr sz="2800" dirty="0">
                <a:latin typeface="Calibri"/>
                <a:cs typeface="Calibri"/>
              </a:rPr>
              <a:t> </a:t>
            </a:r>
            <a:r>
              <a:rPr sz="2800" spc="-20" dirty="0">
                <a:latin typeface="Calibri"/>
                <a:cs typeface="Calibri"/>
              </a:rPr>
              <a:t>likely</a:t>
            </a:r>
            <a:r>
              <a:rPr sz="2800" spc="-5" dirty="0">
                <a:latin typeface="Calibri"/>
                <a:cs typeface="Calibri"/>
              </a:rPr>
              <a:t> </a:t>
            </a:r>
            <a:r>
              <a:rPr sz="2800" spc="-10" dirty="0">
                <a:latin typeface="Calibri"/>
                <a:cs typeface="Calibri"/>
              </a:rPr>
              <a:t>change</a:t>
            </a:r>
            <a:r>
              <a:rPr sz="2800" spc="-5" dirty="0">
                <a:latin typeface="Calibri"/>
                <a:cs typeface="Calibri"/>
              </a:rPr>
              <a:t> as</a:t>
            </a:r>
            <a:r>
              <a:rPr sz="2800" spc="5" dirty="0">
                <a:latin typeface="Calibri"/>
                <a:cs typeface="Calibri"/>
              </a:rPr>
              <a:t> </a:t>
            </a:r>
            <a:r>
              <a:rPr sz="2800" spc="-5" dirty="0">
                <a:latin typeface="Calibri"/>
                <a:cs typeface="Calibri"/>
              </a:rPr>
              <a:t>telecommuting,</a:t>
            </a:r>
            <a:r>
              <a:rPr sz="2800" spc="10" dirty="0">
                <a:latin typeface="Calibri"/>
                <a:cs typeface="Calibri"/>
              </a:rPr>
              <a:t> </a:t>
            </a:r>
            <a:r>
              <a:rPr sz="2800" spc="-5" dirty="0">
                <a:latin typeface="Calibri"/>
                <a:cs typeface="Calibri"/>
              </a:rPr>
              <a:t>online </a:t>
            </a:r>
            <a:r>
              <a:rPr sz="2800" dirty="0">
                <a:latin typeface="Calibri"/>
                <a:cs typeface="Calibri"/>
              </a:rPr>
              <a:t> shopping,</a:t>
            </a:r>
            <a:r>
              <a:rPr sz="2800" spc="15" dirty="0">
                <a:latin typeface="Calibri"/>
                <a:cs typeface="Calibri"/>
              </a:rPr>
              <a:t> </a:t>
            </a:r>
            <a:r>
              <a:rPr sz="2800" spc="-10" dirty="0">
                <a:latin typeface="Calibri"/>
                <a:cs typeface="Calibri"/>
              </a:rPr>
              <a:t>distance</a:t>
            </a:r>
            <a:r>
              <a:rPr sz="2800" spc="5" dirty="0">
                <a:latin typeface="Calibri"/>
                <a:cs typeface="Calibri"/>
              </a:rPr>
              <a:t> </a:t>
            </a:r>
            <a:r>
              <a:rPr sz="2800" spc="-5" dirty="0">
                <a:latin typeface="Calibri"/>
                <a:cs typeface="Calibri"/>
              </a:rPr>
              <a:t>learning,</a:t>
            </a:r>
            <a:r>
              <a:rPr sz="2800" spc="15" dirty="0">
                <a:latin typeface="Calibri"/>
                <a:cs typeface="Calibri"/>
              </a:rPr>
              <a:t> </a:t>
            </a:r>
            <a:r>
              <a:rPr sz="2800" spc="-5" dirty="0">
                <a:latin typeface="Calibri"/>
                <a:cs typeface="Calibri"/>
              </a:rPr>
              <a:t>and</a:t>
            </a:r>
            <a:r>
              <a:rPr sz="2800" spc="15" dirty="0">
                <a:latin typeface="Calibri"/>
                <a:cs typeface="Calibri"/>
              </a:rPr>
              <a:t> </a:t>
            </a:r>
            <a:r>
              <a:rPr sz="2800" spc="-5" dirty="0">
                <a:latin typeface="Calibri"/>
                <a:cs typeface="Calibri"/>
              </a:rPr>
              <a:t>the</a:t>
            </a:r>
            <a:r>
              <a:rPr sz="2800" spc="5" dirty="0">
                <a:latin typeface="Calibri"/>
                <a:cs typeface="Calibri"/>
              </a:rPr>
              <a:t> </a:t>
            </a:r>
            <a:r>
              <a:rPr sz="2800" spc="-5" dirty="0">
                <a:latin typeface="Calibri"/>
                <a:cs typeface="Calibri"/>
              </a:rPr>
              <a:t>sharing</a:t>
            </a:r>
            <a:r>
              <a:rPr sz="2800" spc="5" dirty="0">
                <a:latin typeface="Calibri"/>
                <a:cs typeface="Calibri"/>
              </a:rPr>
              <a:t> </a:t>
            </a:r>
            <a:r>
              <a:rPr sz="2800" spc="-15" dirty="0">
                <a:latin typeface="Calibri"/>
                <a:cs typeface="Calibri"/>
              </a:rPr>
              <a:t>economy</a:t>
            </a:r>
            <a:r>
              <a:rPr sz="2800" spc="5" dirty="0">
                <a:latin typeface="Calibri"/>
                <a:cs typeface="Calibri"/>
              </a:rPr>
              <a:t> </a:t>
            </a:r>
            <a:r>
              <a:rPr sz="2800" spc="-10" dirty="0">
                <a:latin typeface="Calibri"/>
                <a:cs typeface="Calibri"/>
              </a:rPr>
              <a:t>become</a:t>
            </a:r>
            <a:r>
              <a:rPr sz="2800" spc="5" dirty="0">
                <a:latin typeface="Calibri"/>
                <a:cs typeface="Calibri"/>
              </a:rPr>
              <a:t> </a:t>
            </a:r>
            <a:r>
              <a:rPr sz="2800" spc="-10" dirty="0">
                <a:latin typeface="Calibri"/>
                <a:cs typeface="Calibri"/>
              </a:rPr>
              <a:t>widespread.</a:t>
            </a: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6958014" y="2379187"/>
            <a:ext cx="5072061" cy="3415358"/>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161923" y="2379187"/>
            <a:ext cx="6585092" cy="341535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3981" y="622299"/>
            <a:ext cx="10972800" cy="882015"/>
          </a:xfrm>
          <a:prstGeom prst="rect">
            <a:avLst/>
          </a:prstGeom>
        </p:spPr>
        <p:txBody>
          <a:bodyPr vert="horz" wrap="square" lIns="0" tIns="9525" rIns="0" bIns="0" rtlCol="0">
            <a:spAutoFit/>
          </a:bodyPr>
          <a:lstStyle/>
          <a:p>
            <a:pPr marL="1236345" marR="5080" indent="-1224280">
              <a:lnSpc>
                <a:spcPct val="100699"/>
              </a:lnSpc>
              <a:spcBef>
                <a:spcPts val="75"/>
              </a:spcBef>
            </a:pPr>
            <a:r>
              <a:rPr sz="2800" dirty="0">
                <a:latin typeface="Calibri"/>
                <a:cs typeface="Calibri"/>
              </a:rPr>
              <a:t>Housing </a:t>
            </a:r>
            <a:r>
              <a:rPr sz="2800" spc="-5" dirty="0">
                <a:latin typeface="Calibri"/>
                <a:cs typeface="Calibri"/>
              </a:rPr>
              <a:t>will</a:t>
            </a:r>
            <a:r>
              <a:rPr sz="2800" spc="5" dirty="0">
                <a:latin typeface="Calibri"/>
                <a:cs typeface="Calibri"/>
              </a:rPr>
              <a:t> </a:t>
            </a:r>
            <a:r>
              <a:rPr sz="2800" spc="-10" dirty="0">
                <a:latin typeface="Calibri"/>
                <a:cs typeface="Calibri"/>
              </a:rPr>
              <a:t>increasingly</a:t>
            </a:r>
            <a:r>
              <a:rPr sz="2800" spc="5" dirty="0">
                <a:latin typeface="Calibri"/>
                <a:cs typeface="Calibri"/>
              </a:rPr>
              <a:t> </a:t>
            </a:r>
            <a:r>
              <a:rPr sz="2800" spc="-5" dirty="0">
                <a:latin typeface="Calibri"/>
                <a:cs typeface="Calibri"/>
              </a:rPr>
              <a:t>occupy</a:t>
            </a:r>
            <a:r>
              <a:rPr sz="2800" spc="5" dirty="0">
                <a:latin typeface="Calibri"/>
                <a:cs typeface="Calibri"/>
              </a:rPr>
              <a:t> </a:t>
            </a:r>
            <a:r>
              <a:rPr sz="2800" spc="-20" dirty="0">
                <a:latin typeface="Calibri"/>
                <a:cs typeface="Calibri"/>
              </a:rPr>
              <a:t>vacant</a:t>
            </a:r>
            <a:r>
              <a:rPr sz="2800" spc="10" dirty="0">
                <a:latin typeface="Calibri"/>
                <a:cs typeface="Calibri"/>
              </a:rPr>
              <a:t> </a:t>
            </a:r>
            <a:r>
              <a:rPr sz="2800" spc="-5" dirty="0">
                <a:latin typeface="Calibri"/>
                <a:cs typeface="Calibri"/>
              </a:rPr>
              <a:t>spaces</a:t>
            </a:r>
            <a:r>
              <a:rPr sz="2800" spc="10" dirty="0">
                <a:latin typeface="Calibri"/>
                <a:cs typeface="Calibri"/>
              </a:rPr>
              <a:t> </a:t>
            </a:r>
            <a:r>
              <a:rPr sz="2800" spc="-15" dirty="0">
                <a:latin typeface="Calibri"/>
                <a:cs typeface="Calibri"/>
              </a:rPr>
              <a:t>intended</a:t>
            </a:r>
            <a:r>
              <a:rPr sz="2800" spc="15" dirty="0">
                <a:latin typeface="Calibri"/>
                <a:cs typeface="Calibri"/>
              </a:rPr>
              <a:t> </a:t>
            </a:r>
            <a:r>
              <a:rPr sz="2800" spc="-25" dirty="0">
                <a:latin typeface="Calibri"/>
                <a:cs typeface="Calibri"/>
              </a:rPr>
              <a:t>for</a:t>
            </a:r>
            <a:r>
              <a:rPr sz="2800" spc="10" dirty="0">
                <a:latin typeface="Calibri"/>
                <a:cs typeface="Calibri"/>
              </a:rPr>
              <a:t> </a:t>
            </a:r>
            <a:r>
              <a:rPr sz="2800" spc="-5" dirty="0">
                <a:latin typeface="Calibri"/>
                <a:cs typeface="Calibri"/>
              </a:rPr>
              <a:t>other</a:t>
            </a:r>
            <a:r>
              <a:rPr sz="2800" spc="10" dirty="0">
                <a:latin typeface="Calibri"/>
                <a:cs typeface="Calibri"/>
              </a:rPr>
              <a:t> </a:t>
            </a:r>
            <a:r>
              <a:rPr sz="2800" spc="-5" dirty="0">
                <a:latin typeface="Calibri"/>
                <a:cs typeface="Calibri"/>
              </a:rPr>
              <a:t>purposes, </a:t>
            </a:r>
            <a:r>
              <a:rPr sz="2800" spc="-620" dirty="0">
                <a:latin typeface="Calibri"/>
                <a:cs typeface="Calibri"/>
              </a:rPr>
              <a:t> </a:t>
            </a:r>
            <a:r>
              <a:rPr sz="2800" spc="-15" dirty="0">
                <a:latin typeface="Calibri"/>
                <a:cs typeface="Calibri"/>
              </a:rPr>
              <a:t>greatly</a:t>
            </a:r>
            <a:r>
              <a:rPr sz="2800" dirty="0">
                <a:latin typeface="Calibri"/>
                <a:cs typeface="Calibri"/>
              </a:rPr>
              <a:t> </a:t>
            </a:r>
            <a:r>
              <a:rPr sz="2800" spc="-10" dirty="0">
                <a:latin typeface="Calibri"/>
                <a:cs typeface="Calibri"/>
              </a:rPr>
              <a:t>reducing</a:t>
            </a:r>
            <a:r>
              <a:rPr sz="2800" spc="-5" dirty="0">
                <a:latin typeface="Calibri"/>
                <a:cs typeface="Calibri"/>
              </a:rPr>
              <a:t> </a:t>
            </a:r>
            <a:r>
              <a:rPr sz="2800" spc="-15" dirty="0">
                <a:latin typeface="Calibri"/>
                <a:cs typeface="Calibri"/>
              </a:rPr>
              <a:t>costs</a:t>
            </a:r>
            <a:r>
              <a:rPr sz="2800" spc="5" dirty="0">
                <a:latin typeface="Calibri"/>
                <a:cs typeface="Calibri"/>
              </a:rPr>
              <a:t> </a:t>
            </a:r>
            <a:r>
              <a:rPr sz="2800" spc="-5" dirty="0">
                <a:latin typeface="Calibri"/>
                <a:cs typeface="Calibri"/>
              </a:rPr>
              <a:t>and</a:t>
            </a:r>
            <a:r>
              <a:rPr sz="2800" spc="5" dirty="0">
                <a:latin typeface="Calibri"/>
                <a:cs typeface="Calibri"/>
              </a:rPr>
              <a:t> </a:t>
            </a:r>
            <a:r>
              <a:rPr sz="2800" dirty="0">
                <a:latin typeface="Calibri"/>
                <a:cs typeface="Calibri"/>
              </a:rPr>
              <a:t>serving</a:t>
            </a:r>
            <a:r>
              <a:rPr sz="2800" spc="-5" dirty="0">
                <a:latin typeface="Calibri"/>
                <a:cs typeface="Calibri"/>
              </a:rPr>
              <a:t> people</a:t>
            </a:r>
            <a:r>
              <a:rPr sz="2800" dirty="0">
                <a:latin typeface="Calibri"/>
                <a:cs typeface="Calibri"/>
              </a:rPr>
              <a:t> </a:t>
            </a:r>
            <a:r>
              <a:rPr sz="2800" spc="-10" dirty="0">
                <a:latin typeface="Calibri"/>
                <a:cs typeface="Calibri"/>
              </a:rPr>
              <a:t>unstably</a:t>
            </a:r>
            <a:r>
              <a:rPr sz="2800" dirty="0">
                <a:latin typeface="Calibri"/>
                <a:cs typeface="Calibri"/>
              </a:rPr>
              <a:t> </a:t>
            </a:r>
            <a:r>
              <a:rPr sz="2800" spc="-5" dirty="0">
                <a:latin typeface="Calibri"/>
                <a:cs typeface="Calibri"/>
              </a:rPr>
              <a:t>housed.</a:t>
            </a: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5648323" y="2014536"/>
            <a:ext cx="6543676" cy="3271838"/>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119061" y="2014536"/>
            <a:ext cx="5376797" cy="327183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7113790" y="2085976"/>
            <a:ext cx="5078209" cy="4015149"/>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0" y="2085976"/>
            <a:ext cx="6943725" cy="4015149"/>
          </a:xfrm>
          <a:prstGeom prst="rect">
            <a:avLst/>
          </a:prstGeom>
        </p:spPr>
      </p:pic>
      <p:sp>
        <p:nvSpPr>
          <p:cNvPr id="4" name="object 4"/>
          <p:cNvSpPr txBox="1">
            <a:spLocks noGrp="1"/>
          </p:cNvSpPr>
          <p:nvPr>
            <p:ph type="title"/>
          </p:nvPr>
        </p:nvSpPr>
        <p:spPr>
          <a:xfrm>
            <a:off x="1434941" y="567435"/>
            <a:ext cx="9322435" cy="833119"/>
          </a:xfrm>
          <a:prstGeom prst="rect">
            <a:avLst/>
          </a:prstGeom>
        </p:spPr>
        <p:txBody>
          <a:bodyPr vert="horz" wrap="square" lIns="0" tIns="63500" rIns="0" bIns="0" rtlCol="0">
            <a:spAutoFit/>
          </a:bodyPr>
          <a:lstStyle/>
          <a:p>
            <a:pPr marL="1147445" marR="5080" indent="-1135380">
              <a:lnSpc>
                <a:spcPts val="3000"/>
              </a:lnSpc>
              <a:spcBef>
                <a:spcPts val="500"/>
              </a:spcBef>
            </a:pPr>
            <a:r>
              <a:rPr sz="2800" spc="-5" dirty="0">
                <a:latin typeface="+mn-lt"/>
              </a:rPr>
              <a:t>Housing</a:t>
            </a:r>
            <a:r>
              <a:rPr sz="2800" dirty="0">
                <a:latin typeface="+mn-lt"/>
              </a:rPr>
              <a:t> </a:t>
            </a:r>
            <a:r>
              <a:rPr sz="2800" spc="-25" dirty="0">
                <a:latin typeface="+mn-lt"/>
              </a:rPr>
              <a:t>may</a:t>
            </a:r>
            <a:r>
              <a:rPr sz="2800" spc="5" dirty="0">
                <a:latin typeface="+mn-lt"/>
              </a:rPr>
              <a:t> </a:t>
            </a:r>
            <a:r>
              <a:rPr sz="2800" spc="-5" dirty="0">
                <a:latin typeface="+mn-lt"/>
              </a:rPr>
              <a:t>also</a:t>
            </a:r>
            <a:r>
              <a:rPr sz="2800" spc="5" dirty="0">
                <a:latin typeface="+mn-lt"/>
              </a:rPr>
              <a:t> </a:t>
            </a:r>
            <a:r>
              <a:rPr sz="2800" spc="-10" dirty="0">
                <a:latin typeface="+mn-lt"/>
              </a:rPr>
              <a:t>become</a:t>
            </a:r>
            <a:r>
              <a:rPr sz="2800" spc="5" dirty="0">
                <a:latin typeface="+mn-lt"/>
              </a:rPr>
              <a:t> </a:t>
            </a:r>
            <a:r>
              <a:rPr sz="2800" spc="-15" dirty="0">
                <a:latin typeface="+mn-lt"/>
              </a:rPr>
              <a:t>more</a:t>
            </a:r>
            <a:r>
              <a:rPr sz="2800" spc="5" dirty="0">
                <a:latin typeface="+mn-lt"/>
              </a:rPr>
              <a:t> </a:t>
            </a:r>
            <a:r>
              <a:rPr sz="2800" spc="-10" dirty="0">
                <a:latin typeface="+mn-lt"/>
              </a:rPr>
              <a:t>community</a:t>
            </a:r>
            <a:r>
              <a:rPr sz="2800" spc="5" dirty="0">
                <a:latin typeface="+mn-lt"/>
              </a:rPr>
              <a:t> </a:t>
            </a:r>
            <a:r>
              <a:rPr sz="2800" spc="-15" dirty="0">
                <a:latin typeface="+mn-lt"/>
              </a:rPr>
              <a:t>focused,</a:t>
            </a:r>
            <a:r>
              <a:rPr sz="2800" spc="5" dirty="0">
                <a:latin typeface="+mn-lt"/>
              </a:rPr>
              <a:t> </a:t>
            </a:r>
            <a:r>
              <a:rPr sz="2800" dirty="0">
                <a:latin typeface="+mn-lt"/>
              </a:rPr>
              <a:t>with</a:t>
            </a:r>
            <a:r>
              <a:rPr sz="2800" spc="-5" dirty="0">
                <a:latin typeface="+mn-lt"/>
              </a:rPr>
              <a:t> </a:t>
            </a:r>
            <a:r>
              <a:rPr sz="2800" spc="-10" dirty="0">
                <a:latin typeface="+mn-lt"/>
              </a:rPr>
              <a:t>shared </a:t>
            </a:r>
            <a:r>
              <a:rPr sz="2800" spc="-615" dirty="0">
                <a:latin typeface="+mn-lt"/>
              </a:rPr>
              <a:t> </a:t>
            </a:r>
            <a:r>
              <a:rPr sz="2800" spc="-10" dirty="0">
                <a:latin typeface="+mn-lt"/>
              </a:rPr>
              <a:t>facilities,</a:t>
            </a:r>
            <a:r>
              <a:rPr sz="2800" spc="5" dirty="0">
                <a:latin typeface="+mn-lt"/>
              </a:rPr>
              <a:t> </a:t>
            </a:r>
            <a:r>
              <a:rPr sz="2800" spc="-5" dirty="0">
                <a:latin typeface="+mn-lt"/>
              </a:rPr>
              <a:t>smaller</a:t>
            </a:r>
            <a:r>
              <a:rPr sz="2800" dirty="0">
                <a:latin typeface="+mn-lt"/>
              </a:rPr>
              <a:t> </a:t>
            </a:r>
            <a:r>
              <a:rPr sz="2800" spc="-15" dirty="0">
                <a:latin typeface="+mn-lt"/>
              </a:rPr>
              <a:t>footprints,</a:t>
            </a:r>
            <a:r>
              <a:rPr sz="2800" spc="5" dirty="0">
                <a:latin typeface="+mn-lt"/>
              </a:rPr>
              <a:t> </a:t>
            </a:r>
            <a:r>
              <a:rPr sz="2800" spc="-5" dirty="0">
                <a:latin typeface="+mn-lt"/>
              </a:rPr>
              <a:t>and</a:t>
            </a:r>
            <a:r>
              <a:rPr sz="2800" dirty="0">
                <a:latin typeface="+mn-lt"/>
              </a:rPr>
              <a:t> </a:t>
            </a:r>
            <a:r>
              <a:rPr sz="2800" spc="-10" dirty="0">
                <a:latin typeface="+mn-lt"/>
              </a:rPr>
              <a:t>common</a:t>
            </a:r>
            <a:r>
              <a:rPr sz="2800" dirty="0">
                <a:latin typeface="+mn-lt"/>
              </a:rPr>
              <a:t> </a:t>
            </a:r>
            <a:r>
              <a:rPr sz="2800" spc="-5" dirty="0">
                <a:latin typeface="+mn-lt"/>
              </a:rPr>
              <a:t>spaces.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6939" y="1426971"/>
            <a:ext cx="8103870" cy="3524885"/>
          </a:xfrm>
          <a:prstGeom prst="rect">
            <a:avLst/>
          </a:prstGeom>
        </p:spPr>
        <p:txBody>
          <a:bodyPr vert="horz" wrap="square" lIns="0" tIns="12700" rIns="0" bIns="0" rtlCol="0">
            <a:spAutoFit/>
          </a:bodyPr>
          <a:lstStyle/>
          <a:p>
            <a:pPr marL="12700">
              <a:lnSpc>
                <a:spcPct val="100000"/>
              </a:lnSpc>
              <a:spcBef>
                <a:spcPts val="100"/>
              </a:spcBef>
            </a:pPr>
            <a:r>
              <a:rPr sz="2800" spc="-10" dirty="0">
                <a:solidFill>
                  <a:srgbClr val="FFC000"/>
                </a:solidFill>
                <a:latin typeface="Calibri"/>
                <a:cs typeface="Calibri"/>
              </a:rPr>
              <a:t>Pandemics:</a:t>
            </a:r>
            <a:endParaRPr sz="2800" dirty="0">
              <a:latin typeface="Calibri"/>
              <a:cs typeface="Calibri"/>
            </a:endParaRPr>
          </a:p>
          <a:p>
            <a:pPr marL="12065">
              <a:lnSpc>
                <a:spcPct val="100000"/>
              </a:lnSpc>
              <a:spcBef>
                <a:spcPts val="2735"/>
              </a:spcBef>
              <a:tabLst>
                <a:tab pos="365760" algn="l"/>
              </a:tabLst>
            </a:pPr>
            <a:r>
              <a:rPr sz="2800" spc="-15" dirty="0">
                <a:solidFill>
                  <a:srgbClr val="FFFFFF"/>
                </a:solidFill>
                <a:latin typeface="Calibri"/>
                <a:cs typeface="Calibri"/>
              </a:rPr>
              <a:t>Accelerate</a:t>
            </a:r>
            <a:r>
              <a:rPr sz="2800" spc="-5" dirty="0">
                <a:solidFill>
                  <a:srgbClr val="FFFFFF"/>
                </a:solidFill>
                <a:latin typeface="Calibri"/>
                <a:cs typeface="Calibri"/>
              </a:rPr>
              <a:t> </a:t>
            </a:r>
            <a:r>
              <a:rPr sz="2800" dirty="0">
                <a:solidFill>
                  <a:srgbClr val="FFFFFF"/>
                </a:solidFill>
                <a:latin typeface="Calibri"/>
                <a:cs typeface="Calibri"/>
              </a:rPr>
              <a:t>us </a:t>
            </a:r>
            <a:r>
              <a:rPr sz="2800" spc="-15" dirty="0">
                <a:solidFill>
                  <a:srgbClr val="FFFFFF"/>
                </a:solidFill>
                <a:latin typeface="Calibri"/>
                <a:cs typeface="Calibri"/>
              </a:rPr>
              <a:t>into</a:t>
            </a:r>
            <a:r>
              <a:rPr sz="2800" spc="-5" dirty="0">
                <a:solidFill>
                  <a:srgbClr val="FFFFFF"/>
                </a:solidFill>
                <a:latin typeface="Calibri"/>
                <a:cs typeface="Calibri"/>
              </a:rPr>
              <a:t> the </a:t>
            </a:r>
            <a:r>
              <a:rPr sz="2800" spc="-10" dirty="0">
                <a:solidFill>
                  <a:srgbClr val="FFFFFF"/>
                </a:solidFill>
                <a:latin typeface="Calibri"/>
                <a:cs typeface="Calibri"/>
              </a:rPr>
              <a:t>future</a:t>
            </a:r>
            <a:r>
              <a:rPr sz="2800" spc="-5" dirty="0">
                <a:solidFill>
                  <a:srgbClr val="FFFFFF"/>
                </a:solidFill>
                <a:latin typeface="Calibri"/>
                <a:cs typeface="Calibri"/>
              </a:rPr>
              <a:t> and</a:t>
            </a:r>
            <a:r>
              <a:rPr sz="2800" dirty="0">
                <a:solidFill>
                  <a:srgbClr val="FFFFFF"/>
                </a:solidFill>
                <a:latin typeface="Calibri"/>
                <a:cs typeface="Calibri"/>
              </a:rPr>
              <a:t> </a:t>
            </a:r>
            <a:r>
              <a:rPr sz="2800" spc="-5" dirty="0">
                <a:solidFill>
                  <a:srgbClr val="FFFFFF"/>
                </a:solidFill>
                <a:latin typeface="Calibri"/>
                <a:cs typeface="Calibri"/>
              </a:rPr>
              <a:t>magnify</a:t>
            </a:r>
            <a:r>
              <a:rPr sz="2800" dirty="0">
                <a:solidFill>
                  <a:srgbClr val="FFFFFF"/>
                </a:solidFill>
                <a:latin typeface="Calibri"/>
                <a:cs typeface="Calibri"/>
              </a:rPr>
              <a:t> </a:t>
            </a:r>
            <a:r>
              <a:rPr sz="2800" spc="-10" dirty="0">
                <a:solidFill>
                  <a:srgbClr val="FFFFFF"/>
                </a:solidFill>
                <a:latin typeface="Calibri"/>
                <a:cs typeface="Calibri"/>
              </a:rPr>
              <a:t>trends</a:t>
            </a:r>
            <a:endParaRPr sz="2800" dirty="0">
              <a:latin typeface="Calibri"/>
              <a:cs typeface="Calibri"/>
            </a:endParaRPr>
          </a:p>
          <a:p>
            <a:pPr marL="12065">
              <a:lnSpc>
                <a:spcPct val="100000"/>
              </a:lnSpc>
              <a:spcBef>
                <a:spcPts val="2640"/>
              </a:spcBef>
              <a:tabLst>
                <a:tab pos="365760" algn="l"/>
              </a:tabLst>
            </a:pPr>
            <a:r>
              <a:rPr sz="2800" spc="-20" dirty="0">
                <a:solidFill>
                  <a:srgbClr val="FFFFFF"/>
                </a:solidFill>
                <a:latin typeface="Calibri"/>
                <a:cs typeface="Calibri"/>
              </a:rPr>
              <a:t>Reveal</a:t>
            </a:r>
            <a:r>
              <a:rPr sz="2800" spc="-5" dirty="0">
                <a:solidFill>
                  <a:srgbClr val="FFFFFF"/>
                </a:solidFill>
                <a:latin typeface="Calibri"/>
                <a:cs typeface="Calibri"/>
              </a:rPr>
              <a:t> inequities</a:t>
            </a:r>
            <a:r>
              <a:rPr sz="2800" spc="5" dirty="0">
                <a:solidFill>
                  <a:srgbClr val="FFFFFF"/>
                </a:solidFill>
                <a:latin typeface="Calibri"/>
                <a:cs typeface="Calibri"/>
              </a:rPr>
              <a:t> </a:t>
            </a:r>
            <a:r>
              <a:rPr sz="2800" spc="-5" dirty="0">
                <a:solidFill>
                  <a:srgbClr val="FFFFFF"/>
                </a:solidFill>
                <a:latin typeface="Calibri"/>
                <a:cs typeface="Calibri"/>
              </a:rPr>
              <a:t>and</a:t>
            </a:r>
            <a:r>
              <a:rPr sz="2800" spc="5" dirty="0">
                <a:solidFill>
                  <a:srgbClr val="FFFFFF"/>
                </a:solidFill>
                <a:latin typeface="Calibri"/>
                <a:cs typeface="Calibri"/>
              </a:rPr>
              <a:t> </a:t>
            </a:r>
            <a:r>
              <a:rPr sz="2800" spc="-10" dirty="0">
                <a:solidFill>
                  <a:srgbClr val="FFFFFF"/>
                </a:solidFill>
                <a:latin typeface="Calibri"/>
                <a:cs typeface="Calibri"/>
              </a:rPr>
              <a:t>dysfunctions</a:t>
            </a:r>
            <a:r>
              <a:rPr sz="2800" spc="10" dirty="0">
                <a:solidFill>
                  <a:srgbClr val="FFFFFF"/>
                </a:solidFill>
                <a:latin typeface="Calibri"/>
                <a:cs typeface="Calibri"/>
              </a:rPr>
              <a:t> </a:t>
            </a:r>
            <a:r>
              <a:rPr sz="2800" spc="-5" dirty="0">
                <a:solidFill>
                  <a:srgbClr val="FFFFFF"/>
                </a:solidFill>
                <a:latin typeface="Calibri"/>
                <a:cs typeface="Calibri"/>
              </a:rPr>
              <a:t>in</a:t>
            </a:r>
            <a:r>
              <a:rPr sz="2800" spc="5" dirty="0">
                <a:solidFill>
                  <a:srgbClr val="FFFFFF"/>
                </a:solidFill>
                <a:latin typeface="Calibri"/>
                <a:cs typeface="Calibri"/>
              </a:rPr>
              <a:t> </a:t>
            </a:r>
            <a:r>
              <a:rPr sz="2800" spc="-15" dirty="0">
                <a:solidFill>
                  <a:srgbClr val="FFFFFF"/>
                </a:solidFill>
                <a:latin typeface="Calibri"/>
                <a:cs typeface="Calibri"/>
              </a:rPr>
              <a:t>existing</a:t>
            </a:r>
            <a:r>
              <a:rPr sz="2800" spc="-5" dirty="0">
                <a:solidFill>
                  <a:srgbClr val="FFFFFF"/>
                </a:solidFill>
                <a:latin typeface="Calibri"/>
                <a:cs typeface="Calibri"/>
              </a:rPr>
              <a:t> </a:t>
            </a:r>
            <a:r>
              <a:rPr sz="2800" spc="-25" dirty="0">
                <a:solidFill>
                  <a:srgbClr val="FFFFFF"/>
                </a:solidFill>
                <a:latin typeface="Calibri"/>
                <a:cs typeface="Calibri"/>
              </a:rPr>
              <a:t>systems</a:t>
            </a:r>
            <a:endParaRPr sz="2800" dirty="0">
              <a:latin typeface="Calibri"/>
              <a:cs typeface="Calibri"/>
            </a:endParaRPr>
          </a:p>
          <a:p>
            <a:pPr marL="12065">
              <a:lnSpc>
                <a:spcPct val="100000"/>
              </a:lnSpc>
              <a:spcBef>
                <a:spcPts val="2735"/>
              </a:spcBef>
              <a:tabLst>
                <a:tab pos="365760" algn="l"/>
              </a:tabLst>
            </a:pPr>
            <a:r>
              <a:rPr sz="2800" spc="-5" dirty="0">
                <a:solidFill>
                  <a:srgbClr val="FFFFFF"/>
                </a:solidFill>
                <a:latin typeface="Calibri"/>
                <a:cs typeface="Calibri"/>
              </a:rPr>
              <a:t>Bring</a:t>
            </a:r>
            <a:r>
              <a:rPr sz="2800" spc="-10" dirty="0">
                <a:solidFill>
                  <a:srgbClr val="FFFFFF"/>
                </a:solidFill>
                <a:latin typeface="Calibri"/>
                <a:cs typeface="Calibri"/>
              </a:rPr>
              <a:t> </a:t>
            </a:r>
            <a:r>
              <a:rPr sz="2800" spc="-15" dirty="0">
                <a:solidFill>
                  <a:srgbClr val="FFFFFF"/>
                </a:solidFill>
                <a:latin typeface="Calibri"/>
                <a:cs typeface="Calibri"/>
              </a:rPr>
              <a:t>renewed</a:t>
            </a:r>
            <a:r>
              <a:rPr sz="2800" spc="5" dirty="0">
                <a:solidFill>
                  <a:srgbClr val="FFFFFF"/>
                </a:solidFill>
                <a:latin typeface="Calibri"/>
                <a:cs typeface="Calibri"/>
              </a:rPr>
              <a:t> </a:t>
            </a:r>
            <a:r>
              <a:rPr sz="2800" spc="-20" dirty="0">
                <a:solidFill>
                  <a:srgbClr val="FFFFFF"/>
                </a:solidFill>
                <a:latin typeface="Calibri"/>
                <a:cs typeface="Calibri"/>
              </a:rPr>
              <a:t>attention</a:t>
            </a:r>
            <a:r>
              <a:rPr sz="2800" dirty="0">
                <a:solidFill>
                  <a:srgbClr val="FFFFFF"/>
                </a:solidFill>
                <a:latin typeface="Calibri"/>
                <a:cs typeface="Calibri"/>
              </a:rPr>
              <a:t> </a:t>
            </a:r>
            <a:r>
              <a:rPr sz="2800" spc="-15" dirty="0">
                <a:solidFill>
                  <a:srgbClr val="FFFFFF"/>
                </a:solidFill>
                <a:latin typeface="Calibri"/>
                <a:cs typeface="Calibri"/>
              </a:rPr>
              <a:t>to</a:t>
            </a:r>
            <a:r>
              <a:rPr sz="2800" dirty="0">
                <a:solidFill>
                  <a:srgbClr val="FFFFFF"/>
                </a:solidFill>
                <a:latin typeface="Calibri"/>
                <a:cs typeface="Calibri"/>
              </a:rPr>
              <a:t> </a:t>
            </a:r>
            <a:r>
              <a:rPr sz="2800" spc="-5" dirty="0">
                <a:solidFill>
                  <a:srgbClr val="FFFFFF"/>
                </a:solidFill>
                <a:latin typeface="Calibri"/>
                <a:cs typeface="Calibri"/>
              </a:rPr>
              <a:t>public</a:t>
            </a:r>
            <a:r>
              <a:rPr sz="2800" spc="5" dirty="0">
                <a:solidFill>
                  <a:srgbClr val="FFFFFF"/>
                </a:solidFill>
                <a:latin typeface="Calibri"/>
                <a:cs typeface="Calibri"/>
              </a:rPr>
              <a:t> </a:t>
            </a:r>
            <a:r>
              <a:rPr sz="2800" dirty="0">
                <a:solidFill>
                  <a:srgbClr val="FFFFFF"/>
                </a:solidFill>
                <a:latin typeface="Calibri"/>
                <a:cs typeface="Calibri"/>
              </a:rPr>
              <a:t>&amp; </a:t>
            </a:r>
            <a:r>
              <a:rPr sz="2800" spc="-10" dirty="0">
                <a:solidFill>
                  <a:srgbClr val="FFFFFF"/>
                </a:solidFill>
                <a:latin typeface="Calibri"/>
                <a:cs typeface="Calibri"/>
              </a:rPr>
              <a:t>personal</a:t>
            </a:r>
            <a:r>
              <a:rPr sz="2800" dirty="0">
                <a:solidFill>
                  <a:srgbClr val="FFFFFF"/>
                </a:solidFill>
                <a:latin typeface="Calibri"/>
                <a:cs typeface="Calibri"/>
              </a:rPr>
              <a:t> </a:t>
            </a:r>
            <a:r>
              <a:rPr sz="2800" spc="-5" dirty="0">
                <a:solidFill>
                  <a:srgbClr val="FFFFFF"/>
                </a:solidFill>
                <a:latin typeface="Calibri"/>
                <a:cs typeface="Calibri"/>
              </a:rPr>
              <a:t>health</a:t>
            </a:r>
            <a:endParaRPr sz="2800" dirty="0">
              <a:latin typeface="Calibri"/>
              <a:cs typeface="Calibri"/>
            </a:endParaRPr>
          </a:p>
          <a:p>
            <a:pPr marL="12700">
              <a:lnSpc>
                <a:spcPct val="100000"/>
              </a:lnSpc>
              <a:spcBef>
                <a:spcPts val="2640"/>
              </a:spcBef>
            </a:pPr>
            <a:r>
              <a:rPr sz="2800" spc="-25" dirty="0">
                <a:solidFill>
                  <a:srgbClr val="FFFFFF"/>
                </a:solidFill>
                <a:latin typeface="Calibri"/>
                <a:cs typeface="Calibri"/>
              </a:rPr>
              <a:t>Create</a:t>
            </a:r>
            <a:r>
              <a:rPr sz="2800" spc="5" dirty="0">
                <a:solidFill>
                  <a:srgbClr val="FFFFFF"/>
                </a:solidFill>
                <a:latin typeface="Calibri"/>
                <a:cs typeface="Calibri"/>
              </a:rPr>
              <a:t> </a:t>
            </a:r>
            <a:r>
              <a:rPr sz="2800" spc="-5" dirty="0">
                <a:solidFill>
                  <a:srgbClr val="FFFFFF"/>
                </a:solidFill>
                <a:latin typeface="Calibri"/>
                <a:cs typeface="Calibri"/>
              </a:rPr>
              <a:t>opportunities</a:t>
            </a:r>
            <a:r>
              <a:rPr sz="2800" spc="5" dirty="0">
                <a:solidFill>
                  <a:srgbClr val="FFFFFF"/>
                </a:solidFill>
                <a:latin typeface="Calibri"/>
                <a:cs typeface="Calibri"/>
              </a:rPr>
              <a:t> </a:t>
            </a:r>
            <a:r>
              <a:rPr sz="2800" spc="-25" dirty="0">
                <a:solidFill>
                  <a:srgbClr val="FFFFFF"/>
                </a:solidFill>
                <a:latin typeface="Calibri"/>
                <a:cs typeface="Calibri"/>
              </a:rPr>
              <a:t>for</a:t>
            </a:r>
            <a:r>
              <a:rPr sz="2800" spc="5" dirty="0">
                <a:solidFill>
                  <a:srgbClr val="FFFFFF"/>
                </a:solidFill>
                <a:latin typeface="Calibri"/>
                <a:cs typeface="Calibri"/>
              </a:rPr>
              <a:t> </a:t>
            </a:r>
            <a:r>
              <a:rPr sz="2800" spc="-5" dirty="0">
                <a:solidFill>
                  <a:srgbClr val="FFFFFF"/>
                </a:solidFill>
                <a:latin typeface="Calibri"/>
                <a:cs typeface="Calibri"/>
              </a:rPr>
              <a:t>those</a:t>
            </a:r>
            <a:r>
              <a:rPr sz="2800" dirty="0">
                <a:solidFill>
                  <a:srgbClr val="FFFFFF"/>
                </a:solidFill>
                <a:latin typeface="Calibri"/>
                <a:cs typeface="Calibri"/>
              </a:rPr>
              <a:t> </a:t>
            </a:r>
            <a:r>
              <a:rPr sz="2800" spc="-5" dirty="0">
                <a:solidFill>
                  <a:srgbClr val="FFFFFF"/>
                </a:solidFill>
                <a:latin typeface="Calibri"/>
                <a:cs typeface="Calibri"/>
              </a:rPr>
              <a:t>who</a:t>
            </a:r>
            <a:r>
              <a:rPr sz="2800" dirty="0">
                <a:solidFill>
                  <a:srgbClr val="FFFFFF"/>
                </a:solidFill>
                <a:latin typeface="Calibri"/>
                <a:cs typeface="Calibri"/>
              </a:rPr>
              <a:t> </a:t>
            </a:r>
            <a:r>
              <a:rPr sz="2800" spc="-15" dirty="0">
                <a:solidFill>
                  <a:srgbClr val="FFFFFF"/>
                </a:solidFill>
                <a:latin typeface="Calibri"/>
                <a:cs typeface="Calibri"/>
              </a:rPr>
              <a:t>grasp</a:t>
            </a:r>
            <a:r>
              <a:rPr sz="2800" spc="10" dirty="0">
                <a:solidFill>
                  <a:srgbClr val="FFFFFF"/>
                </a:solidFill>
                <a:latin typeface="Calibri"/>
                <a:cs typeface="Calibri"/>
              </a:rPr>
              <a:t> </a:t>
            </a:r>
            <a:r>
              <a:rPr sz="2800" spc="-5" dirty="0">
                <a:solidFill>
                  <a:srgbClr val="FFFFFF"/>
                </a:solidFill>
                <a:latin typeface="Calibri"/>
                <a:cs typeface="Calibri"/>
              </a:rPr>
              <a:t>the</a:t>
            </a:r>
            <a:r>
              <a:rPr sz="2800" dirty="0">
                <a:solidFill>
                  <a:srgbClr val="FFFFFF"/>
                </a:solidFill>
                <a:latin typeface="Calibri"/>
                <a:cs typeface="Calibri"/>
              </a:rPr>
              <a:t> </a:t>
            </a:r>
            <a:r>
              <a:rPr sz="2800" spc="-10" dirty="0">
                <a:solidFill>
                  <a:srgbClr val="FFFFFF"/>
                </a:solidFill>
                <a:latin typeface="Calibri"/>
                <a:cs typeface="Calibri"/>
              </a:rPr>
              <a:t>change</a:t>
            </a:r>
            <a:endParaRPr sz="2800" dirty="0">
              <a:latin typeface="Calibri"/>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66531" y="578940"/>
            <a:ext cx="5058937" cy="443711"/>
          </a:xfrm>
          <a:prstGeom prst="rect">
            <a:avLst/>
          </a:prstGeom>
        </p:spPr>
        <p:txBody>
          <a:bodyPr vert="horz" wrap="square" lIns="0" tIns="12700" rIns="0" bIns="0" rtlCol="0">
            <a:spAutoFit/>
          </a:bodyPr>
          <a:lstStyle/>
          <a:p>
            <a:pPr marL="12700">
              <a:lnSpc>
                <a:spcPct val="100000"/>
              </a:lnSpc>
              <a:spcBef>
                <a:spcPts val="100"/>
              </a:spcBef>
            </a:pPr>
            <a:r>
              <a:rPr lang="en-US" sz="2800" dirty="0">
                <a:solidFill>
                  <a:srgbClr val="FFC000"/>
                </a:solidFill>
                <a:latin typeface="+mn-lt"/>
                <a:cs typeface="Calibri"/>
              </a:rPr>
              <a:t>Post-Pandemic Higher Education</a:t>
            </a:r>
            <a:endParaRPr sz="2800" dirty="0">
              <a:solidFill>
                <a:srgbClr val="FFC000"/>
              </a:solidFill>
              <a:latin typeface="+mn-lt"/>
              <a:cs typeface="Calibri"/>
            </a:endParaRPr>
          </a:p>
        </p:txBody>
      </p:sp>
      <p:pic>
        <p:nvPicPr>
          <p:cNvPr id="3" name="Picture 2">
            <a:extLst>
              <a:ext uri="{FF2B5EF4-FFF2-40B4-BE49-F238E27FC236}">
                <a16:creationId xmlns:a16="http://schemas.microsoft.com/office/drawing/2014/main" id="{49FDED49-67AF-FD61-CD1B-814610899C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9799" y="1579176"/>
            <a:ext cx="7772400" cy="4366516"/>
          </a:xfrm>
          <a:prstGeom prst="rect">
            <a:avLst/>
          </a:prstGeom>
        </p:spPr>
      </p:pic>
    </p:spTree>
    <p:extLst>
      <p:ext uri="{BB962C8B-B14F-4D97-AF65-F5344CB8AC3E}">
        <p14:creationId xmlns:p14="http://schemas.microsoft.com/office/powerpoint/2010/main" val="2100374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E7C1C8-E1AA-7975-FD25-736907AF43E8}"/>
              </a:ext>
            </a:extLst>
          </p:cNvPr>
          <p:cNvSpPr txBox="1"/>
          <p:nvPr/>
        </p:nvSpPr>
        <p:spPr>
          <a:xfrm>
            <a:off x="760164" y="506776"/>
            <a:ext cx="10725592" cy="954107"/>
          </a:xfrm>
          <a:prstGeom prst="rect">
            <a:avLst/>
          </a:prstGeom>
          <a:noFill/>
        </p:spPr>
        <p:txBody>
          <a:bodyPr wrap="square" rtlCol="0">
            <a:spAutoFit/>
          </a:bodyPr>
          <a:lstStyle/>
          <a:p>
            <a:r>
              <a:rPr lang="en-US" sz="2800" spc="-5" dirty="0">
                <a:solidFill>
                  <a:srgbClr val="FFC000"/>
                </a:solidFill>
                <a:cs typeface="Calibri"/>
              </a:rPr>
              <a:t>The mid-19</a:t>
            </a:r>
            <a:r>
              <a:rPr lang="en-US" sz="2800" spc="-7" baseline="23391" dirty="0">
                <a:solidFill>
                  <a:srgbClr val="FFC000"/>
                </a:solidFill>
                <a:cs typeface="Calibri"/>
              </a:rPr>
              <a:t>th</a:t>
            </a:r>
            <a:r>
              <a:rPr lang="en-US" sz="2800" baseline="23391" dirty="0">
                <a:solidFill>
                  <a:srgbClr val="FFC000"/>
                </a:solidFill>
                <a:cs typeface="Calibri"/>
              </a:rPr>
              <a:t> </a:t>
            </a:r>
            <a:r>
              <a:rPr lang="en-US" sz="2800" spc="-5" dirty="0">
                <a:solidFill>
                  <a:srgbClr val="FFC000"/>
                </a:solidFill>
                <a:cs typeface="Calibri"/>
              </a:rPr>
              <a:t>Century </a:t>
            </a:r>
            <a:r>
              <a:rPr lang="en-US" sz="2800" spc="-15" dirty="0">
                <a:solidFill>
                  <a:srgbClr val="FFC000"/>
                </a:solidFill>
                <a:cs typeface="Calibri"/>
              </a:rPr>
              <a:t>cholera </a:t>
            </a:r>
            <a:r>
              <a:rPr lang="en-US" sz="2800" spc="-10" dirty="0">
                <a:solidFill>
                  <a:srgbClr val="FFC000"/>
                </a:solidFill>
                <a:cs typeface="Calibri"/>
              </a:rPr>
              <a:t>pandemic</a:t>
            </a:r>
            <a:r>
              <a:rPr lang="en-US" sz="2800" spc="-10" dirty="0">
                <a:solidFill>
                  <a:srgbClr val="C00000"/>
                </a:solidFill>
                <a:cs typeface="Calibri"/>
              </a:rPr>
              <a:t> </a:t>
            </a:r>
            <a:r>
              <a:rPr lang="en-US" sz="2800" spc="-10" dirty="0">
                <a:cs typeface="Calibri"/>
              </a:rPr>
              <a:t>caused by poor infrastructure</a:t>
            </a:r>
            <a:r>
              <a:rPr lang="en-US" sz="2800" dirty="0">
                <a:cs typeface="Calibri"/>
              </a:rPr>
              <a:t> led to </a:t>
            </a:r>
            <a:r>
              <a:rPr lang="en-US" sz="2800" spc="-5" dirty="0">
                <a:cs typeface="Calibri"/>
              </a:rPr>
              <a:t>the rise of land-grant universities to teach the “mechanical arts.”</a:t>
            </a:r>
            <a:endParaRPr lang="en-US" sz="2800" dirty="0"/>
          </a:p>
        </p:txBody>
      </p:sp>
      <p:pic>
        <p:nvPicPr>
          <p:cNvPr id="5" name="Picture 4">
            <a:extLst>
              <a:ext uri="{FF2B5EF4-FFF2-40B4-BE49-F238E27FC236}">
                <a16:creationId xmlns:a16="http://schemas.microsoft.com/office/drawing/2014/main" id="{21ACF273-404F-AEDA-B9F1-03341ED5F0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1340" y="1725729"/>
            <a:ext cx="6349319" cy="491760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7FCF11-A623-37C3-933F-1C7E5A0F44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2965450"/>
            <a:ext cx="2743200" cy="927100"/>
          </a:xfrm>
          <a:prstGeom prst="rect">
            <a:avLst/>
          </a:prstGeom>
        </p:spPr>
      </p:pic>
      <p:sp>
        <p:nvSpPr>
          <p:cNvPr id="9" name="TextBox 8">
            <a:extLst>
              <a:ext uri="{FF2B5EF4-FFF2-40B4-BE49-F238E27FC236}">
                <a16:creationId xmlns:a16="http://schemas.microsoft.com/office/drawing/2014/main" id="{87B26963-207D-0647-A68D-C43488EA15F0}"/>
              </a:ext>
            </a:extLst>
          </p:cNvPr>
          <p:cNvSpPr txBox="1"/>
          <p:nvPr/>
        </p:nvSpPr>
        <p:spPr>
          <a:xfrm>
            <a:off x="1035170" y="396607"/>
            <a:ext cx="10194107" cy="954107"/>
          </a:xfrm>
          <a:prstGeom prst="rect">
            <a:avLst/>
          </a:prstGeom>
          <a:noFill/>
        </p:spPr>
        <p:txBody>
          <a:bodyPr wrap="square" rtlCol="0">
            <a:spAutoFit/>
          </a:bodyPr>
          <a:lstStyle/>
          <a:p>
            <a:r>
              <a:rPr lang="en-US" sz="2800" spc="-5" dirty="0">
                <a:solidFill>
                  <a:srgbClr val="FFC000"/>
                </a:solidFill>
                <a:cs typeface="Calibri"/>
              </a:rPr>
              <a:t>The </a:t>
            </a:r>
            <a:r>
              <a:rPr lang="en-US" sz="2800" dirty="0">
                <a:solidFill>
                  <a:srgbClr val="FFC000"/>
                </a:solidFill>
                <a:cs typeface="Calibri"/>
              </a:rPr>
              <a:t>1918-20</a:t>
            </a:r>
            <a:r>
              <a:rPr lang="en-US" sz="2800" spc="5" dirty="0">
                <a:solidFill>
                  <a:srgbClr val="FFC000"/>
                </a:solidFill>
                <a:cs typeface="Calibri"/>
              </a:rPr>
              <a:t> </a:t>
            </a:r>
            <a:r>
              <a:rPr lang="en-US" sz="2800" spc="-15" dirty="0">
                <a:solidFill>
                  <a:srgbClr val="FFC000"/>
                </a:solidFill>
                <a:cs typeface="Calibri"/>
              </a:rPr>
              <a:t>Flu</a:t>
            </a:r>
            <a:r>
              <a:rPr lang="en-US" sz="2800" dirty="0">
                <a:solidFill>
                  <a:srgbClr val="FFC000"/>
                </a:solidFill>
                <a:cs typeface="Calibri"/>
              </a:rPr>
              <a:t> </a:t>
            </a:r>
            <a:r>
              <a:rPr lang="en-US" sz="2800" spc="-15" dirty="0">
                <a:solidFill>
                  <a:srgbClr val="FFC000"/>
                </a:solidFill>
                <a:cs typeface="Calibri"/>
              </a:rPr>
              <a:t>pandemic’s</a:t>
            </a:r>
            <a:r>
              <a:rPr lang="en-US" sz="2800" spc="10" dirty="0">
                <a:solidFill>
                  <a:srgbClr val="FFC000"/>
                </a:solidFill>
                <a:cs typeface="Calibri"/>
              </a:rPr>
              <a:t> </a:t>
            </a:r>
            <a:r>
              <a:rPr lang="en-US" sz="2800" spc="-5" dirty="0">
                <a:cs typeface="Calibri"/>
              </a:rPr>
              <a:t>social </a:t>
            </a:r>
            <a:r>
              <a:rPr lang="en-US" sz="2800" spc="-615" dirty="0">
                <a:cs typeface="Calibri"/>
              </a:rPr>
              <a:t> </a:t>
            </a:r>
            <a:r>
              <a:rPr lang="en-US" sz="2800" spc="-5" dirty="0">
                <a:cs typeface="Calibri"/>
              </a:rPr>
              <a:t>distancing led to the AACC to form in 1920, in part so that students could study closer to home.</a:t>
            </a:r>
            <a:endParaRPr lang="en-US" sz="2800" dirty="0"/>
          </a:p>
        </p:txBody>
      </p:sp>
      <p:pic>
        <p:nvPicPr>
          <p:cNvPr id="10" name="Picture 9">
            <a:extLst>
              <a:ext uri="{FF2B5EF4-FFF2-40B4-BE49-F238E27FC236}">
                <a16:creationId xmlns:a16="http://schemas.microsoft.com/office/drawing/2014/main" id="{3523F96E-6166-C4C1-ED24-952A4C2CA1B4}"/>
              </a:ext>
            </a:extLst>
          </p:cNvPr>
          <p:cNvPicPr>
            <a:picLocks noChangeAspect="1"/>
          </p:cNvPicPr>
          <p:nvPr/>
        </p:nvPicPr>
        <p:blipFill>
          <a:blip r:embed="rId3"/>
          <a:stretch>
            <a:fillRect/>
          </a:stretch>
        </p:blipFill>
        <p:spPr>
          <a:xfrm>
            <a:off x="2857433" y="1624867"/>
            <a:ext cx="6477134" cy="498417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6619E-820A-DC4D-B6C3-328E5F261C58}"/>
              </a:ext>
            </a:extLst>
          </p:cNvPr>
          <p:cNvSpPr>
            <a:spLocks noGrp="1"/>
          </p:cNvSpPr>
          <p:nvPr>
            <p:ph type="title"/>
          </p:nvPr>
        </p:nvSpPr>
        <p:spPr/>
        <p:txBody>
          <a:bodyPr>
            <a:normAutofit/>
          </a:bodyPr>
          <a:lstStyle/>
          <a:p>
            <a:pPr algn="ctr"/>
            <a:r>
              <a:rPr lang="en-US" sz="3100" dirty="0">
                <a:latin typeface="+mn-lt"/>
              </a:rPr>
              <a:t>Higher education may be forced to become more accessible and affordable, redefining who is a student.</a:t>
            </a:r>
            <a:endParaRPr lang="en-US" sz="2800" dirty="0">
              <a:latin typeface="+mn-lt"/>
            </a:endParaRPr>
          </a:p>
        </p:txBody>
      </p:sp>
      <p:pic>
        <p:nvPicPr>
          <p:cNvPr id="5" name="Picture 4" descr="A picture containing text, indoor, floor&#10;&#10;Description automatically generated">
            <a:extLst>
              <a:ext uri="{FF2B5EF4-FFF2-40B4-BE49-F238E27FC236}">
                <a16:creationId xmlns:a16="http://schemas.microsoft.com/office/drawing/2014/main" id="{01FDEC5F-C248-C748-8FAB-BF05A9812E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6037" y="2013129"/>
            <a:ext cx="8559925" cy="4479746"/>
          </a:xfrm>
          <a:prstGeom prst="rect">
            <a:avLst/>
          </a:prstGeom>
        </p:spPr>
      </p:pic>
    </p:spTree>
    <p:extLst>
      <p:ext uri="{BB962C8B-B14F-4D97-AF65-F5344CB8AC3E}">
        <p14:creationId xmlns:p14="http://schemas.microsoft.com/office/powerpoint/2010/main" val="2344336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6619E-820A-DC4D-B6C3-328E5F261C58}"/>
              </a:ext>
            </a:extLst>
          </p:cNvPr>
          <p:cNvSpPr>
            <a:spLocks noGrp="1"/>
          </p:cNvSpPr>
          <p:nvPr>
            <p:ph type="title"/>
          </p:nvPr>
        </p:nvSpPr>
        <p:spPr>
          <a:xfrm>
            <a:off x="838199" y="441325"/>
            <a:ext cx="10515600" cy="1325563"/>
          </a:xfrm>
        </p:spPr>
        <p:txBody>
          <a:bodyPr>
            <a:noAutofit/>
          </a:bodyPr>
          <a:lstStyle/>
          <a:p>
            <a:pPr algn="ctr"/>
            <a:r>
              <a:rPr lang="en-US" sz="2800" dirty="0">
                <a:latin typeface="+mn-lt"/>
              </a:rPr>
              <a:t>Campuses may need to change as hybrid education becomes the norm and as professors can teach and students learn anywhere in the world</a:t>
            </a:r>
            <a:br>
              <a:rPr lang="en-US" sz="2800" b="1" dirty="0">
                <a:latin typeface="+mn-lt"/>
              </a:rPr>
            </a:br>
            <a:endParaRPr lang="en-US" sz="2800" b="1" dirty="0">
              <a:latin typeface="+mn-lt"/>
            </a:endParaRPr>
          </a:p>
        </p:txBody>
      </p:sp>
      <p:pic>
        <p:nvPicPr>
          <p:cNvPr id="3" name="Content Placeholder 4" descr="A picture containing LEGO, toy, indoor&#10;&#10;Description automatically generated">
            <a:extLst>
              <a:ext uri="{FF2B5EF4-FFF2-40B4-BE49-F238E27FC236}">
                <a16:creationId xmlns:a16="http://schemas.microsoft.com/office/drawing/2014/main" id="{98EE8F4F-25D8-AC06-C5E1-713D4DFE11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67910" y="1690688"/>
            <a:ext cx="8056180" cy="5010282"/>
          </a:xfrm>
          <a:prstGeom prst="rect">
            <a:avLst/>
          </a:prstGeom>
        </p:spPr>
      </p:pic>
    </p:spTree>
    <p:extLst>
      <p:ext uri="{BB962C8B-B14F-4D97-AF65-F5344CB8AC3E}">
        <p14:creationId xmlns:p14="http://schemas.microsoft.com/office/powerpoint/2010/main" val="3785073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1533" y="759692"/>
            <a:ext cx="9590048" cy="430824"/>
          </a:xfrm>
          <a:prstGeom prst="rect">
            <a:avLst/>
          </a:prstGeom>
        </p:spPr>
        <p:txBody>
          <a:bodyPr vert="horz" wrap="square" lIns="0" tIns="9525" rIns="0" bIns="0" rtlCol="0">
            <a:spAutoFit/>
          </a:bodyPr>
          <a:lstStyle/>
          <a:p>
            <a:pPr marL="226060" marR="5080" indent="-213995" algn="ctr">
              <a:lnSpc>
                <a:spcPct val="100699"/>
              </a:lnSpc>
              <a:spcBef>
                <a:spcPts val="75"/>
              </a:spcBef>
            </a:pPr>
            <a:r>
              <a:rPr lang="en-US" sz="2800" spc="-5" dirty="0">
                <a:solidFill>
                  <a:srgbClr val="FFC000"/>
                </a:solidFill>
                <a:latin typeface="Calibri"/>
                <a:cs typeface="Calibri"/>
              </a:rPr>
              <a:t>Streets and public works</a:t>
            </a:r>
            <a:endParaRPr sz="2800" spc="-40" dirty="0">
              <a:solidFill>
                <a:srgbClr val="FFC000"/>
              </a:solidFill>
              <a:latin typeface="Calibri"/>
              <a:cs typeface="Calibri"/>
            </a:endParaRPr>
          </a:p>
        </p:txBody>
      </p:sp>
      <p:pic>
        <p:nvPicPr>
          <p:cNvPr id="5" name="Picture 4">
            <a:extLst>
              <a:ext uri="{FF2B5EF4-FFF2-40B4-BE49-F238E27FC236}">
                <a16:creationId xmlns:a16="http://schemas.microsoft.com/office/drawing/2014/main" id="{152B1E67-5D87-8F5F-FB8E-4E963E414E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1715" y="1710102"/>
            <a:ext cx="6748570" cy="450136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42766A-5B19-E94E-8135-FC4EB1B8E8CC}"/>
              </a:ext>
            </a:extLst>
          </p:cNvPr>
          <p:cNvSpPr>
            <a:spLocks noGrp="1"/>
          </p:cNvSpPr>
          <p:nvPr>
            <p:ph type="title"/>
          </p:nvPr>
        </p:nvSpPr>
        <p:spPr/>
        <p:txBody>
          <a:bodyPr>
            <a:normAutofit/>
          </a:bodyPr>
          <a:lstStyle/>
          <a:p>
            <a:r>
              <a:rPr lang="en-US" sz="2800" dirty="0">
                <a:solidFill>
                  <a:srgbClr val="FFC000"/>
                </a:solidFill>
                <a:latin typeface="+mn-lt"/>
              </a:rPr>
              <a:t>A changing transportation system</a:t>
            </a:r>
          </a:p>
        </p:txBody>
      </p:sp>
      <p:sp>
        <p:nvSpPr>
          <p:cNvPr id="5" name="Content Placeholder 4">
            <a:extLst>
              <a:ext uri="{FF2B5EF4-FFF2-40B4-BE49-F238E27FC236}">
                <a16:creationId xmlns:a16="http://schemas.microsoft.com/office/drawing/2014/main" id="{6A812F09-1135-114B-90ED-65B587E11745}"/>
              </a:ext>
            </a:extLst>
          </p:cNvPr>
          <p:cNvSpPr>
            <a:spLocks noGrp="1"/>
          </p:cNvSpPr>
          <p:nvPr>
            <p:ph idx="1"/>
          </p:nvPr>
        </p:nvSpPr>
        <p:spPr>
          <a:xfrm>
            <a:off x="838200" y="1825625"/>
            <a:ext cx="10515600" cy="3627321"/>
          </a:xfrm>
        </p:spPr>
        <p:txBody>
          <a:bodyPr>
            <a:normAutofit/>
          </a:bodyPr>
          <a:lstStyle/>
          <a:p>
            <a:r>
              <a:rPr lang="en-US" dirty="0"/>
              <a:t>Overall transportation use was down 58% compared to 2019, with commuter rail in cities like New York down 95%.</a:t>
            </a:r>
          </a:p>
          <a:p>
            <a:r>
              <a:rPr lang="en-US" dirty="0"/>
              <a:t>Transit use went down 58% in 2020 compared to 2019, and almost half of the experts seeing only a 50 to 65% recovery.</a:t>
            </a:r>
          </a:p>
          <a:p>
            <a:r>
              <a:rPr lang="en-US" dirty="0"/>
              <a:t>40% of experts see teleworking at least three days/week increasing by over 30%, and 45% seeing online shopping increasing by over 30%.</a:t>
            </a:r>
          </a:p>
          <a:p>
            <a:r>
              <a:rPr lang="en-US" dirty="0"/>
              <a:t>A increase of just 10-15% in teleworking could end rush-hours.</a:t>
            </a:r>
          </a:p>
          <a:p>
            <a:endParaRPr lang="en-US" dirty="0"/>
          </a:p>
          <a:p>
            <a:endParaRPr lang="en-US" dirty="0"/>
          </a:p>
          <a:p>
            <a:endParaRPr lang="en-US" dirty="0"/>
          </a:p>
        </p:txBody>
      </p:sp>
    </p:spTree>
    <p:extLst>
      <p:ext uri="{BB962C8B-B14F-4D97-AF65-F5344CB8AC3E}">
        <p14:creationId xmlns:p14="http://schemas.microsoft.com/office/powerpoint/2010/main" val="2571422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5075" y="2126678"/>
            <a:ext cx="5876925" cy="3408616"/>
          </a:xfrm>
          <a:prstGeom prst="rect">
            <a:avLst/>
          </a:prstGeom>
        </p:spPr>
      </p:pic>
      <p:pic>
        <p:nvPicPr>
          <p:cNvPr id="3" name="Picture 2">
            <a:extLst>
              <a:ext uri="{FF2B5EF4-FFF2-40B4-BE49-F238E27FC236}">
                <a16:creationId xmlns:a16="http://schemas.microsoft.com/office/drawing/2014/main" id="{3B0B2A97-0FC4-9A7A-63CF-7833E4780D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774" y="2120581"/>
            <a:ext cx="6491849" cy="3414713"/>
          </a:xfrm>
          <a:prstGeom prst="rect">
            <a:avLst/>
          </a:prstGeom>
        </p:spPr>
      </p:pic>
      <p:sp>
        <p:nvSpPr>
          <p:cNvPr id="4" name="TextBox 3">
            <a:extLst>
              <a:ext uri="{FF2B5EF4-FFF2-40B4-BE49-F238E27FC236}">
                <a16:creationId xmlns:a16="http://schemas.microsoft.com/office/drawing/2014/main" id="{0651DD04-A07C-B21C-C196-3B79E742E10B}"/>
              </a:ext>
            </a:extLst>
          </p:cNvPr>
          <p:cNvSpPr txBox="1"/>
          <p:nvPr/>
        </p:nvSpPr>
        <p:spPr>
          <a:xfrm>
            <a:off x="1628775" y="557213"/>
            <a:ext cx="9001125" cy="954107"/>
          </a:xfrm>
          <a:prstGeom prst="rect">
            <a:avLst/>
          </a:prstGeom>
          <a:noFill/>
        </p:spPr>
        <p:txBody>
          <a:bodyPr wrap="square" rtlCol="0">
            <a:spAutoFit/>
          </a:bodyPr>
          <a:lstStyle/>
          <a:p>
            <a:pPr algn="ctr"/>
            <a:r>
              <a:rPr lang="en-US" sz="2800" dirty="0"/>
              <a:t>Streets may need to accommodate multiple uses over different times of the day or week</a:t>
            </a:r>
          </a:p>
        </p:txBody>
      </p:sp>
      <p:sp>
        <p:nvSpPr>
          <p:cNvPr id="5" name="TextBox 4">
            <a:extLst>
              <a:ext uri="{FF2B5EF4-FFF2-40B4-BE49-F238E27FC236}">
                <a16:creationId xmlns:a16="http://schemas.microsoft.com/office/drawing/2014/main" id="{BEBAA744-8412-A542-BCB9-665630182CFF}"/>
              </a:ext>
            </a:extLst>
          </p:cNvPr>
          <p:cNvSpPr txBox="1"/>
          <p:nvPr/>
        </p:nvSpPr>
        <p:spPr>
          <a:xfrm>
            <a:off x="8729662" y="5800725"/>
            <a:ext cx="3343275" cy="461665"/>
          </a:xfrm>
          <a:prstGeom prst="rect">
            <a:avLst/>
          </a:prstGeom>
          <a:noFill/>
        </p:spPr>
        <p:txBody>
          <a:bodyPr wrap="square" rtlCol="0">
            <a:spAutoFit/>
          </a:bodyPr>
          <a:lstStyle/>
          <a:p>
            <a:r>
              <a:rPr lang="en-US" sz="1200" dirty="0"/>
              <a:t>O2, Landscape Architects</a:t>
            </a:r>
          </a:p>
          <a:p>
            <a:r>
              <a:rPr lang="en-US" sz="1200" dirty="0"/>
              <a:t>Snow </a:t>
            </a:r>
            <a:r>
              <a:rPr lang="en-US" sz="1200" dirty="0" err="1"/>
              <a:t>Kreilich</a:t>
            </a:r>
            <a:r>
              <a:rPr lang="en-US" sz="1200" dirty="0"/>
              <a:t> Architects</a:t>
            </a:r>
          </a:p>
        </p:txBody>
      </p:sp>
    </p:spTree>
    <p:extLst>
      <p:ext uri="{BB962C8B-B14F-4D97-AF65-F5344CB8AC3E}">
        <p14:creationId xmlns:p14="http://schemas.microsoft.com/office/powerpoint/2010/main" val="2445791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D30F12-186E-D740-BAE8-DAE8094C03F5}"/>
              </a:ext>
            </a:extLst>
          </p:cNvPr>
          <p:cNvPicPr>
            <a:picLocks noChangeAspect="1"/>
          </p:cNvPicPr>
          <p:nvPr/>
        </p:nvPicPr>
        <p:blipFill>
          <a:blip r:embed="rId3"/>
          <a:stretch>
            <a:fillRect/>
          </a:stretch>
        </p:blipFill>
        <p:spPr>
          <a:xfrm>
            <a:off x="1459706" y="1524299"/>
            <a:ext cx="9272587" cy="5215830"/>
          </a:xfrm>
          <a:prstGeom prst="rect">
            <a:avLst/>
          </a:prstGeom>
        </p:spPr>
      </p:pic>
      <p:sp>
        <p:nvSpPr>
          <p:cNvPr id="2" name="TextBox 1">
            <a:extLst>
              <a:ext uri="{FF2B5EF4-FFF2-40B4-BE49-F238E27FC236}">
                <a16:creationId xmlns:a16="http://schemas.microsoft.com/office/drawing/2014/main" id="{6405AD96-2C79-03AB-13D1-C16BFF847D1D}"/>
              </a:ext>
            </a:extLst>
          </p:cNvPr>
          <p:cNvSpPr txBox="1"/>
          <p:nvPr/>
        </p:nvSpPr>
        <p:spPr>
          <a:xfrm>
            <a:off x="1216817" y="414338"/>
            <a:ext cx="9758363" cy="954107"/>
          </a:xfrm>
          <a:prstGeom prst="rect">
            <a:avLst/>
          </a:prstGeom>
          <a:noFill/>
        </p:spPr>
        <p:txBody>
          <a:bodyPr wrap="square" rtlCol="0">
            <a:spAutoFit/>
          </a:bodyPr>
          <a:lstStyle/>
          <a:p>
            <a:pPr algn="ctr"/>
            <a:r>
              <a:rPr lang="en-US" sz="2800" dirty="0"/>
              <a:t>With the coming of mobility services, parking may become less important than curb space or other development</a:t>
            </a:r>
          </a:p>
        </p:txBody>
      </p:sp>
    </p:spTree>
    <p:extLst>
      <p:ext uri="{BB962C8B-B14F-4D97-AF65-F5344CB8AC3E}">
        <p14:creationId xmlns:p14="http://schemas.microsoft.com/office/powerpoint/2010/main" val="1522359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4A27D-2043-AE21-CB3B-1A6C67F26A8E}"/>
              </a:ext>
            </a:extLst>
          </p:cNvPr>
          <p:cNvSpPr>
            <a:spLocks noGrp="1"/>
          </p:cNvSpPr>
          <p:nvPr>
            <p:ph type="title"/>
          </p:nvPr>
        </p:nvSpPr>
        <p:spPr/>
        <p:txBody>
          <a:bodyPr>
            <a:normAutofit/>
          </a:bodyPr>
          <a:lstStyle/>
          <a:p>
            <a:pPr algn="ctr"/>
            <a:r>
              <a:rPr lang="en-US" sz="2800" dirty="0">
                <a:latin typeface="+mn-lt"/>
              </a:rPr>
              <a:t>With changing transportation demand, highway air-rights</a:t>
            </a:r>
            <a:br>
              <a:rPr lang="en-US" sz="2800" dirty="0">
                <a:latin typeface="+mn-lt"/>
              </a:rPr>
            </a:br>
            <a:r>
              <a:rPr lang="en-US" sz="2800" dirty="0">
                <a:latin typeface="+mn-lt"/>
              </a:rPr>
              <a:t>may be increasingly used for other development</a:t>
            </a:r>
            <a:br>
              <a:rPr lang="en-US" sz="2800" dirty="0">
                <a:latin typeface="+mn-lt"/>
              </a:rPr>
            </a:br>
            <a:endParaRPr lang="en-US" sz="2800" dirty="0">
              <a:latin typeface="+mn-lt"/>
            </a:endParaRPr>
          </a:p>
        </p:txBody>
      </p:sp>
      <p:pic>
        <p:nvPicPr>
          <p:cNvPr id="5" name="Picture 4" descr="A picture containing text, indoor, toy&#10;&#10;Description automatically generated">
            <a:extLst>
              <a:ext uri="{FF2B5EF4-FFF2-40B4-BE49-F238E27FC236}">
                <a16:creationId xmlns:a16="http://schemas.microsoft.com/office/drawing/2014/main" id="{E96E30D4-6FE6-33DD-983C-4F645E4645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3700" y="1690688"/>
            <a:ext cx="5305425" cy="4790960"/>
          </a:xfrm>
          <a:prstGeom prst="rect">
            <a:avLst/>
          </a:prstGeom>
        </p:spPr>
      </p:pic>
      <p:pic>
        <p:nvPicPr>
          <p:cNvPr id="8" name="Picture 7" descr="Diagram&#10;&#10;Description automatically generated">
            <a:extLst>
              <a:ext uri="{FF2B5EF4-FFF2-40B4-BE49-F238E27FC236}">
                <a16:creationId xmlns:a16="http://schemas.microsoft.com/office/drawing/2014/main" id="{205E8D79-12B1-0F5F-5563-151AD76E8A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175" y="1701916"/>
            <a:ext cx="6237893" cy="4790959"/>
          </a:xfrm>
          <a:prstGeom prst="rect">
            <a:avLst/>
          </a:prstGeom>
        </p:spPr>
      </p:pic>
    </p:spTree>
    <p:extLst>
      <p:ext uri="{BB962C8B-B14F-4D97-AF65-F5344CB8AC3E}">
        <p14:creationId xmlns:p14="http://schemas.microsoft.com/office/powerpoint/2010/main" val="910301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24178" y="2149969"/>
            <a:ext cx="11943641" cy="4364333"/>
          </a:xfrm>
          <a:prstGeom prst="rect">
            <a:avLst/>
          </a:prstGeom>
        </p:spPr>
      </p:pic>
      <p:sp>
        <p:nvSpPr>
          <p:cNvPr id="3" name="object 3"/>
          <p:cNvSpPr txBox="1">
            <a:spLocks noGrp="1"/>
          </p:cNvSpPr>
          <p:nvPr>
            <p:ph type="title"/>
          </p:nvPr>
        </p:nvSpPr>
        <p:spPr>
          <a:xfrm>
            <a:off x="695896" y="582675"/>
            <a:ext cx="10711180" cy="885190"/>
          </a:xfrm>
          <a:prstGeom prst="rect">
            <a:avLst/>
          </a:prstGeom>
        </p:spPr>
        <p:txBody>
          <a:bodyPr vert="horz" wrap="square" lIns="0" tIns="6350" rIns="0" bIns="0" rtlCol="0">
            <a:spAutoFit/>
          </a:bodyPr>
          <a:lstStyle/>
          <a:p>
            <a:pPr marL="3041015" marR="30480" indent="-3003550">
              <a:lnSpc>
                <a:spcPct val="101400"/>
              </a:lnSpc>
              <a:spcBef>
                <a:spcPts val="50"/>
              </a:spcBef>
            </a:pPr>
            <a:r>
              <a:rPr sz="2800" b="1" spc="-5" dirty="0">
                <a:solidFill>
                  <a:srgbClr val="FFC000"/>
                </a:solidFill>
                <a:latin typeface="Calibri"/>
                <a:cs typeface="Calibri"/>
              </a:rPr>
              <a:t>The 19</a:t>
            </a:r>
            <a:r>
              <a:rPr sz="2800" b="1" spc="-7" baseline="23391" dirty="0">
                <a:solidFill>
                  <a:srgbClr val="FFC000"/>
                </a:solidFill>
                <a:latin typeface="Calibri"/>
                <a:cs typeface="Calibri"/>
              </a:rPr>
              <a:t>th</a:t>
            </a:r>
            <a:r>
              <a:rPr sz="2800" b="1" baseline="23391" dirty="0">
                <a:solidFill>
                  <a:srgbClr val="FFC000"/>
                </a:solidFill>
                <a:latin typeface="Calibri"/>
                <a:cs typeface="Calibri"/>
              </a:rPr>
              <a:t> </a:t>
            </a:r>
            <a:r>
              <a:rPr sz="2800" b="1" spc="-5" dirty="0">
                <a:solidFill>
                  <a:srgbClr val="FFC000"/>
                </a:solidFill>
                <a:latin typeface="Calibri"/>
                <a:cs typeface="Calibri"/>
              </a:rPr>
              <a:t>Century </a:t>
            </a:r>
            <a:r>
              <a:rPr sz="2800" b="1" spc="-15" dirty="0">
                <a:solidFill>
                  <a:srgbClr val="FFC000"/>
                </a:solidFill>
                <a:latin typeface="Calibri"/>
                <a:cs typeface="Calibri"/>
              </a:rPr>
              <a:t>Cholera </a:t>
            </a:r>
            <a:r>
              <a:rPr sz="2800" b="1" spc="-10" dirty="0">
                <a:solidFill>
                  <a:srgbClr val="FFC000"/>
                </a:solidFill>
                <a:latin typeface="Calibri"/>
                <a:cs typeface="Calibri"/>
              </a:rPr>
              <a:t>Pandemic </a:t>
            </a:r>
            <a:r>
              <a:rPr sz="2800" b="1" spc="-10" dirty="0">
                <a:latin typeface="Calibri"/>
                <a:cs typeface="Calibri"/>
              </a:rPr>
              <a:t>revealed </a:t>
            </a:r>
            <a:r>
              <a:rPr sz="2800" b="1" spc="-5" dirty="0">
                <a:latin typeface="Calibri"/>
                <a:cs typeface="Calibri"/>
              </a:rPr>
              <a:t>the </a:t>
            </a:r>
            <a:r>
              <a:rPr sz="2800" b="1" spc="-15" dirty="0">
                <a:latin typeface="Calibri"/>
                <a:cs typeface="Calibri"/>
              </a:rPr>
              <a:t>overcrowding </a:t>
            </a:r>
            <a:r>
              <a:rPr sz="2800" b="1" dirty="0">
                <a:latin typeface="Calibri"/>
                <a:cs typeface="Calibri"/>
              </a:rPr>
              <a:t>and </a:t>
            </a:r>
            <a:r>
              <a:rPr sz="2800" b="1" spc="-5" dirty="0">
                <a:latin typeface="Calibri"/>
                <a:cs typeface="Calibri"/>
              </a:rPr>
              <a:t>poor </a:t>
            </a:r>
            <a:r>
              <a:rPr sz="2800" b="1" spc="-620" dirty="0">
                <a:latin typeface="Calibri"/>
                <a:cs typeface="Calibri"/>
              </a:rPr>
              <a:t> </a:t>
            </a:r>
            <a:r>
              <a:rPr sz="2800" b="1" spc="-10" dirty="0">
                <a:latin typeface="Calibri"/>
                <a:cs typeface="Calibri"/>
              </a:rPr>
              <a:t>infrastructure</a:t>
            </a:r>
            <a:r>
              <a:rPr sz="2800" b="1" dirty="0">
                <a:latin typeface="Calibri"/>
                <a:cs typeface="Calibri"/>
              </a:rPr>
              <a:t> </a:t>
            </a:r>
            <a:r>
              <a:rPr sz="2800" b="1" spc="-5" dirty="0">
                <a:latin typeface="Calibri"/>
                <a:cs typeface="Calibri"/>
              </a:rPr>
              <a:t>of</a:t>
            </a:r>
            <a:r>
              <a:rPr sz="2800" b="1" spc="5" dirty="0">
                <a:latin typeface="Calibri"/>
                <a:cs typeface="Calibri"/>
              </a:rPr>
              <a:t> </a:t>
            </a:r>
            <a:r>
              <a:rPr sz="2800" b="1" spc="-10" dirty="0">
                <a:latin typeface="Calibri"/>
                <a:cs typeface="Calibri"/>
              </a:rPr>
              <a:t>growing</a:t>
            </a:r>
            <a:r>
              <a:rPr sz="2800" b="1" dirty="0">
                <a:latin typeface="Calibri"/>
                <a:cs typeface="Calibri"/>
              </a:rPr>
              <a:t> </a:t>
            </a:r>
            <a:r>
              <a:rPr sz="2800" b="1" spc="-5" dirty="0">
                <a:latin typeface="Calibri"/>
                <a:cs typeface="Calibri"/>
              </a:rPr>
              <a:t>cities,</a:t>
            </a:r>
            <a:endParaRPr sz="2800" dirty="0">
              <a:latin typeface="Calibri"/>
              <a:cs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EEB1-2F1C-CB41-86F6-60EB4FCEC1B6}"/>
              </a:ext>
            </a:extLst>
          </p:cNvPr>
          <p:cNvSpPr>
            <a:spLocks noGrp="1"/>
          </p:cNvSpPr>
          <p:nvPr>
            <p:ph type="title"/>
          </p:nvPr>
        </p:nvSpPr>
        <p:spPr>
          <a:xfrm>
            <a:off x="294806" y="320153"/>
            <a:ext cx="11602387" cy="1325563"/>
          </a:xfrm>
        </p:spPr>
        <p:txBody>
          <a:bodyPr>
            <a:normAutofit/>
          </a:bodyPr>
          <a:lstStyle/>
          <a:p>
            <a:pPr algn="ctr"/>
            <a:r>
              <a:rPr lang="en-US" sz="2800" dirty="0">
                <a:latin typeface="+mn-lt"/>
              </a:rPr>
              <a:t>We should not be complacent and think that change </a:t>
            </a:r>
            <a:br>
              <a:rPr lang="en-US" sz="2800" dirty="0">
                <a:latin typeface="+mn-lt"/>
              </a:rPr>
            </a:br>
            <a:r>
              <a:rPr lang="en-US" sz="2800" dirty="0">
                <a:latin typeface="+mn-lt"/>
              </a:rPr>
              <a:t>will happen slowly and over a long period of time?</a:t>
            </a:r>
          </a:p>
        </p:txBody>
      </p:sp>
      <p:pic>
        <p:nvPicPr>
          <p:cNvPr id="5" name="Content Placeholder 4" descr="A picture containing text, outdoor, street, city&#10;&#10;Description automatically generated">
            <a:extLst>
              <a:ext uri="{FF2B5EF4-FFF2-40B4-BE49-F238E27FC236}">
                <a16:creationId xmlns:a16="http://schemas.microsoft.com/office/drawing/2014/main" id="{D9C0575F-09B1-9F4D-83E8-7F93CD4D93F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1779623"/>
            <a:ext cx="12192000" cy="4379824"/>
          </a:xfrm>
        </p:spPr>
      </p:pic>
    </p:spTree>
    <p:extLst>
      <p:ext uri="{BB962C8B-B14F-4D97-AF65-F5344CB8AC3E}">
        <p14:creationId xmlns:p14="http://schemas.microsoft.com/office/powerpoint/2010/main" val="159364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9021-2D17-C73D-DB09-3C302B790686}"/>
              </a:ext>
            </a:extLst>
          </p:cNvPr>
          <p:cNvSpPr>
            <a:spLocks noGrp="1"/>
          </p:cNvSpPr>
          <p:nvPr>
            <p:ph type="title"/>
          </p:nvPr>
        </p:nvSpPr>
        <p:spPr/>
        <p:txBody>
          <a:bodyPr>
            <a:normAutofit/>
          </a:bodyPr>
          <a:lstStyle/>
          <a:p>
            <a:r>
              <a:rPr lang="en-US" sz="2800" dirty="0">
                <a:solidFill>
                  <a:srgbClr val="FFC000"/>
                </a:solidFill>
                <a:latin typeface="+mn-lt"/>
              </a:rPr>
              <a:t>The questions we will need to ask of all development from now on:</a:t>
            </a:r>
          </a:p>
        </p:txBody>
      </p:sp>
      <p:sp>
        <p:nvSpPr>
          <p:cNvPr id="3" name="Content Placeholder 2">
            <a:extLst>
              <a:ext uri="{FF2B5EF4-FFF2-40B4-BE49-F238E27FC236}">
                <a16:creationId xmlns:a16="http://schemas.microsoft.com/office/drawing/2014/main" id="{01AEECF7-4B8D-20CE-71D6-A4CFA8279E09}"/>
              </a:ext>
            </a:extLst>
          </p:cNvPr>
          <p:cNvSpPr>
            <a:spLocks noGrp="1"/>
          </p:cNvSpPr>
          <p:nvPr>
            <p:ph idx="1"/>
          </p:nvPr>
        </p:nvSpPr>
        <p:spPr>
          <a:xfrm>
            <a:off x="838200" y="1509940"/>
            <a:ext cx="10515600" cy="4667250"/>
          </a:xfrm>
        </p:spPr>
        <p:txBody>
          <a:bodyPr>
            <a:normAutofit/>
          </a:bodyPr>
          <a:lstStyle/>
          <a:p>
            <a:r>
              <a:rPr lang="en-US" sz="2800" dirty="0">
                <a:solidFill>
                  <a:srgbClr val="FFC000"/>
                </a:solidFill>
              </a:rPr>
              <a:t>What can the physical world offer </a:t>
            </a:r>
            <a:r>
              <a:rPr lang="en-US" sz="2800" dirty="0"/>
              <a:t>in terms of experience that the online world cannot and what does the “</a:t>
            </a:r>
            <a:r>
              <a:rPr lang="en-US" sz="2800" dirty="0" err="1">
                <a:effectLst/>
              </a:rPr>
              <a:t>phygital</a:t>
            </a:r>
            <a:r>
              <a:rPr lang="en-US" sz="2800" dirty="0">
                <a:effectLst/>
              </a:rPr>
              <a:t>” world look like</a:t>
            </a:r>
            <a:r>
              <a:rPr lang="en-US" sz="2800" dirty="0"/>
              <a:t>?</a:t>
            </a:r>
          </a:p>
          <a:p>
            <a:r>
              <a:rPr lang="en-US" dirty="0">
                <a:solidFill>
                  <a:srgbClr val="FFC000"/>
                </a:solidFill>
              </a:rPr>
              <a:t>What value does in-person interaction have </a:t>
            </a:r>
            <a:r>
              <a:rPr lang="en-US" dirty="0"/>
              <a:t>compared to remaining remote and how do we deal with permanent hybridity?</a:t>
            </a:r>
          </a:p>
          <a:p>
            <a:r>
              <a:rPr lang="en-US" dirty="0">
                <a:solidFill>
                  <a:srgbClr val="FFC000"/>
                </a:solidFill>
              </a:rPr>
              <a:t>How can we creatively reimagine purpose-built space </a:t>
            </a:r>
            <a:r>
              <a:rPr lang="en-US" dirty="0"/>
              <a:t>that needs to adapt to new uses without tearing it all down?</a:t>
            </a:r>
          </a:p>
          <a:p>
            <a:r>
              <a:rPr lang="en-US" dirty="0">
                <a:solidFill>
                  <a:srgbClr val="FFC000"/>
                </a:solidFill>
              </a:rPr>
              <a:t>How can we have more flexible regulations </a:t>
            </a:r>
            <a:r>
              <a:rPr lang="en-US" dirty="0"/>
              <a:t>to allow the market to respond to changing needs without favoritism or unfairness?</a:t>
            </a:r>
          </a:p>
          <a:p>
            <a:r>
              <a:rPr lang="en-US" dirty="0">
                <a:solidFill>
                  <a:srgbClr val="FFC000"/>
                </a:solidFill>
              </a:rPr>
              <a:t>How can we reduce inequalities and negative impacts on the climate </a:t>
            </a:r>
            <a:r>
              <a:rPr lang="en-US" dirty="0"/>
              <a:t>in the process of doing all of the above?</a:t>
            </a:r>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645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5574" y="567435"/>
            <a:ext cx="11167110" cy="833119"/>
          </a:xfrm>
          <a:prstGeom prst="rect">
            <a:avLst/>
          </a:prstGeom>
        </p:spPr>
        <p:txBody>
          <a:bodyPr vert="horz" wrap="square" lIns="0" tIns="63500" rIns="0" bIns="0" rtlCol="0">
            <a:spAutoFit/>
          </a:bodyPr>
          <a:lstStyle/>
          <a:p>
            <a:pPr marL="2954020" marR="5080" indent="-2941955">
              <a:lnSpc>
                <a:spcPts val="3000"/>
              </a:lnSpc>
              <a:spcBef>
                <a:spcPts val="500"/>
              </a:spcBef>
            </a:pPr>
            <a:r>
              <a:rPr sz="2800" spc="-5" dirty="0">
                <a:latin typeface="Calibri"/>
                <a:cs typeface="Calibri"/>
              </a:rPr>
              <a:t>which</a:t>
            </a:r>
            <a:r>
              <a:rPr sz="2800" dirty="0">
                <a:latin typeface="Calibri"/>
                <a:cs typeface="Calibri"/>
              </a:rPr>
              <a:t> </a:t>
            </a:r>
            <a:r>
              <a:rPr sz="2800" spc="-5" dirty="0">
                <a:latin typeface="Calibri"/>
                <a:cs typeface="Calibri"/>
              </a:rPr>
              <a:t>led</a:t>
            </a:r>
            <a:r>
              <a:rPr sz="2800" spc="5" dirty="0">
                <a:latin typeface="Calibri"/>
                <a:cs typeface="Calibri"/>
              </a:rPr>
              <a:t> </a:t>
            </a:r>
            <a:r>
              <a:rPr sz="2800" spc="-15" dirty="0">
                <a:latin typeface="Calibri"/>
                <a:cs typeface="Calibri"/>
              </a:rPr>
              <a:t>to</a:t>
            </a:r>
            <a:r>
              <a:rPr sz="2800" dirty="0">
                <a:latin typeface="Calibri"/>
                <a:cs typeface="Calibri"/>
              </a:rPr>
              <a:t> the</a:t>
            </a:r>
            <a:r>
              <a:rPr sz="2800" spc="10" dirty="0">
                <a:latin typeface="Calibri"/>
                <a:cs typeface="Calibri"/>
              </a:rPr>
              <a:t> </a:t>
            </a:r>
            <a:r>
              <a:rPr sz="2800" spc="-5" dirty="0">
                <a:latin typeface="Calibri"/>
                <a:cs typeface="Calibri"/>
              </a:rPr>
              <a:t>rise</a:t>
            </a:r>
            <a:r>
              <a:rPr sz="2800" spc="10" dirty="0">
                <a:latin typeface="Calibri"/>
                <a:cs typeface="Calibri"/>
              </a:rPr>
              <a:t> </a:t>
            </a:r>
            <a:r>
              <a:rPr sz="2800" spc="-5" dirty="0">
                <a:latin typeface="Calibri"/>
                <a:cs typeface="Calibri"/>
              </a:rPr>
              <a:t>of</a:t>
            </a:r>
            <a:r>
              <a:rPr sz="2800" spc="10" dirty="0">
                <a:latin typeface="Calibri"/>
                <a:cs typeface="Calibri"/>
              </a:rPr>
              <a:t> </a:t>
            </a:r>
            <a:r>
              <a:rPr sz="2800" spc="-5" dirty="0">
                <a:latin typeface="Calibri"/>
                <a:cs typeface="Calibri"/>
              </a:rPr>
              <a:t>public</a:t>
            </a:r>
            <a:r>
              <a:rPr sz="2800" spc="10" dirty="0">
                <a:latin typeface="Calibri"/>
                <a:cs typeface="Calibri"/>
              </a:rPr>
              <a:t> </a:t>
            </a:r>
            <a:r>
              <a:rPr sz="2800" spc="-5" dirty="0">
                <a:latin typeface="Calibri"/>
                <a:cs typeface="Calibri"/>
              </a:rPr>
              <a:t>parks,</a:t>
            </a:r>
            <a:r>
              <a:rPr sz="2800" spc="10" dirty="0">
                <a:latin typeface="Calibri"/>
                <a:cs typeface="Calibri"/>
              </a:rPr>
              <a:t> </a:t>
            </a:r>
            <a:r>
              <a:rPr sz="2800" spc="-20" dirty="0">
                <a:latin typeface="Calibri"/>
                <a:cs typeface="Calibri"/>
              </a:rPr>
              <a:t>water</a:t>
            </a:r>
            <a:r>
              <a:rPr sz="2800" spc="10" dirty="0">
                <a:latin typeface="Calibri"/>
                <a:cs typeface="Calibri"/>
              </a:rPr>
              <a:t> </a:t>
            </a:r>
            <a:r>
              <a:rPr sz="2800" spc="-5" dirty="0">
                <a:latin typeface="Calibri"/>
                <a:cs typeface="Calibri"/>
              </a:rPr>
              <a:t>utilities,</a:t>
            </a:r>
            <a:r>
              <a:rPr sz="2800" spc="5" dirty="0">
                <a:latin typeface="Calibri"/>
                <a:cs typeface="Calibri"/>
              </a:rPr>
              <a:t> </a:t>
            </a:r>
            <a:r>
              <a:rPr sz="2800" spc="-5" dirty="0">
                <a:latin typeface="Calibri"/>
                <a:cs typeface="Calibri"/>
              </a:rPr>
              <a:t>sanitary</a:t>
            </a:r>
            <a:r>
              <a:rPr sz="2800" spc="5" dirty="0">
                <a:latin typeface="Calibri"/>
                <a:cs typeface="Calibri"/>
              </a:rPr>
              <a:t> </a:t>
            </a:r>
            <a:r>
              <a:rPr sz="2800" spc="-10" dirty="0">
                <a:latin typeface="Calibri"/>
                <a:cs typeface="Calibri"/>
              </a:rPr>
              <a:t>sewer</a:t>
            </a:r>
            <a:r>
              <a:rPr sz="2800" spc="10" dirty="0">
                <a:latin typeface="Calibri"/>
                <a:cs typeface="Calibri"/>
              </a:rPr>
              <a:t> </a:t>
            </a:r>
            <a:r>
              <a:rPr sz="2800" spc="-20" dirty="0">
                <a:latin typeface="Calibri"/>
                <a:cs typeface="Calibri"/>
              </a:rPr>
              <a:t>systems, </a:t>
            </a:r>
            <a:r>
              <a:rPr sz="2800" spc="-615" dirty="0">
                <a:latin typeface="Calibri"/>
                <a:cs typeface="Calibri"/>
              </a:rPr>
              <a:t> </a:t>
            </a:r>
            <a:r>
              <a:rPr sz="2800" dirty="0">
                <a:latin typeface="Calibri"/>
                <a:cs typeface="Calibri"/>
              </a:rPr>
              <a:t>and</a:t>
            </a:r>
            <a:r>
              <a:rPr sz="2800" spc="-5" dirty="0">
                <a:latin typeface="Calibri"/>
                <a:cs typeface="Calibri"/>
              </a:rPr>
              <a:t> </a:t>
            </a:r>
            <a:r>
              <a:rPr sz="2800" spc="-10" dirty="0">
                <a:latin typeface="Calibri"/>
                <a:cs typeface="Calibri"/>
              </a:rPr>
              <a:t>indoor</a:t>
            </a:r>
            <a:r>
              <a:rPr sz="2800" spc="5" dirty="0">
                <a:latin typeface="Calibri"/>
                <a:cs typeface="Calibri"/>
              </a:rPr>
              <a:t> </a:t>
            </a:r>
            <a:r>
              <a:rPr sz="2800" spc="-5" dirty="0">
                <a:latin typeface="Calibri"/>
                <a:cs typeface="Calibri"/>
              </a:rPr>
              <a:t>plumbing</a:t>
            </a:r>
            <a:r>
              <a:rPr sz="2800" dirty="0">
                <a:latin typeface="Calibri"/>
                <a:cs typeface="Calibri"/>
              </a:rPr>
              <a:t> </a:t>
            </a:r>
            <a:r>
              <a:rPr sz="2800" spc="-10" dirty="0">
                <a:latin typeface="Calibri"/>
                <a:cs typeface="Calibri"/>
              </a:rPr>
              <a:t>requirements.</a:t>
            </a:r>
          </a:p>
        </p:txBody>
      </p:sp>
      <p:pic>
        <p:nvPicPr>
          <p:cNvPr id="3" name="object 3"/>
          <p:cNvPicPr/>
          <p:nvPr/>
        </p:nvPicPr>
        <p:blipFill>
          <a:blip r:embed="rId2" cstate="print"/>
          <a:stretch>
            <a:fillRect/>
          </a:stretch>
        </p:blipFill>
        <p:spPr>
          <a:xfrm>
            <a:off x="2440579" y="1819276"/>
            <a:ext cx="7310838" cy="487389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914526"/>
            <a:ext cx="11995785" cy="3729990"/>
            <a:chOff x="0" y="1914526"/>
            <a:chExt cx="11995785" cy="3729990"/>
          </a:xfrm>
        </p:grpSpPr>
        <p:pic>
          <p:nvPicPr>
            <p:cNvPr id="3" name="object 3"/>
            <p:cNvPicPr/>
            <p:nvPr/>
          </p:nvPicPr>
          <p:blipFill>
            <a:blip r:embed="rId2" cstate="print"/>
            <a:stretch>
              <a:fillRect/>
            </a:stretch>
          </p:blipFill>
          <p:spPr>
            <a:xfrm>
              <a:off x="0" y="1914527"/>
              <a:ext cx="6660567" cy="3729916"/>
            </a:xfrm>
            <a:prstGeom prst="rect">
              <a:avLst/>
            </a:prstGeom>
          </p:spPr>
        </p:pic>
        <p:pic>
          <p:nvPicPr>
            <p:cNvPr id="4" name="object 4"/>
            <p:cNvPicPr/>
            <p:nvPr/>
          </p:nvPicPr>
          <p:blipFill>
            <a:blip r:embed="rId3" cstate="print"/>
            <a:stretch>
              <a:fillRect/>
            </a:stretch>
          </p:blipFill>
          <p:spPr>
            <a:xfrm>
              <a:off x="3640383" y="1914526"/>
              <a:ext cx="8355016" cy="3729917"/>
            </a:xfrm>
            <a:prstGeom prst="rect">
              <a:avLst/>
            </a:prstGeom>
          </p:spPr>
        </p:pic>
      </p:grpSp>
      <p:sp>
        <p:nvSpPr>
          <p:cNvPr id="5" name="object 5"/>
          <p:cNvSpPr txBox="1">
            <a:spLocks noGrp="1"/>
          </p:cNvSpPr>
          <p:nvPr>
            <p:ph type="title"/>
          </p:nvPr>
        </p:nvSpPr>
        <p:spPr>
          <a:xfrm>
            <a:off x="838200" y="596506"/>
            <a:ext cx="10515600" cy="862800"/>
          </a:xfrm>
          <a:prstGeom prst="rect">
            <a:avLst/>
          </a:prstGeom>
        </p:spPr>
        <p:txBody>
          <a:bodyPr vert="horz" wrap="square" lIns="0" tIns="6350" rIns="0" bIns="0" rtlCol="0">
            <a:spAutoFit/>
          </a:bodyPr>
          <a:lstStyle/>
          <a:p>
            <a:pPr marL="1159510" marR="5080" indent="-152400">
              <a:lnSpc>
                <a:spcPct val="101400"/>
              </a:lnSpc>
              <a:spcBef>
                <a:spcPts val="50"/>
              </a:spcBef>
            </a:pPr>
            <a:r>
              <a:rPr sz="2800" spc="-5" dirty="0">
                <a:solidFill>
                  <a:srgbClr val="FFC000"/>
                </a:solidFill>
                <a:latin typeface="Calibri"/>
                <a:cs typeface="Calibri"/>
              </a:rPr>
              <a:t>The </a:t>
            </a:r>
            <a:r>
              <a:rPr sz="2800" dirty="0">
                <a:solidFill>
                  <a:srgbClr val="FFC000"/>
                </a:solidFill>
                <a:latin typeface="Calibri"/>
                <a:cs typeface="Calibri"/>
              </a:rPr>
              <a:t>1918</a:t>
            </a:r>
            <a:r>
              <a:rPr sz="2800" spc="5" dirty="0">
                <a:solidFill>
                  <a:srgbClr val="FFC000"/>
                </a:solidFill>
                <a:latin typeface="Calibri"/>
                <a:cs typeface="Calibri"/>
              </a:rPr>
              <a:t> </a:t>
            </a:r>
            <a:r>
              <a:rPr sz="2800" spc="-15" dirty="0">
                <a:solidFill>
                  <a:srgbClr val="FFC000"/>
                </a:solidFill>
                <a:latin typeface="Calibri"/>
                <a:cs typeface="Calibri"/>
              </a:rPr>
              <a:t>Influenza</a:t>
            </a:r>
            <a:r>
              <a:rPr sz="2800" dirty="0">
                <a:solidFill>
                  <a:srgbClr val="FFC000"/>
                </a:solidFill>
                <a:latin typeface="Calibri"/>
                <a:cs typeface="Calibri"/>
              </a:rPr>
              <a:t> </a:t>
            </a:r>
            <a:r>
              <a:rPr sz="2800" spc="-15" dirty="0">
                <a:solidFill>
                  <a:srgbClr val="FFC000"/>
                </a:solidFill>
                <a:latin typeface="Calibri"/>
                <a:cs typeface="Calibri"/>
              </a:rPr>
              <a:t>Pandemic</a:t>
            </a:r>
            <a:r>
              <a:rPr sz="2800" spc="10" dirty="0">
                <a:solidFill>
                  <a:srgbClr val="FFC000"/>
                </a:solidFill>
                <a:latin typeface="Calibri"/>
                <a:cs typeface="Calibri"/>
              </a:rPr>
              <a:t> </a:t>
            </a:r>
            <a:r>
              <a:rPr sz="2800" spc="-15" dirty="0">
                <a:latin typeface="Calibri"/>
                <a:cs typeface="Calibri"/>
              </a:rPr>
              <a:t>prompted</a:t>
            </a:r>
            <a:r>
              <a:rPr sz="2800" spc="10" dirty="0">
                <a:latin typeface="Calibri"/>
                <a:cs typeface="Calibri"/>
              </a:rPr>
              <a:t> </a:t>
            </a:r>
            <a:r>
              <a:rPr sz="2800" dirty="0">
                <a:latin typeface="Calibri"/>
                <a:cs typeface="Calibri"/>
              </a:rPr>
              <a:t>a </a:t>
            </a:r>
            <a:r>
              <a:rPr sz="2800" spc="-5" dirty="0">
                <a:latin typeface="Calibri"/>
                <a:cs typeface="Calibri"/>
              </a:rPr>
              <a:t>demand</a:t>
            </a:r>
            <a:r>
              <a:rPr sz="2800" spc="5" dirty="0">
                <a:latin typeface="Calibri"/>
                <a:cs typeface="Calibri"/>
              </a:rPr>
              <a:t> </a:t>
            </a:r>
            <a:r>
              <a:rPr sz="2800" spc="-25" dirty="0">
                <a:latin typeface="Calibri"/>
                <a:cs typeface="Calibri"/>
              </a:rPr>
              <a:t>for</a:t>
            </a:r>
            <a:r>
              <a:rPr sz="2800" dirty="0">
                <a:latin typeface="Calibri"/>
                <a:cs typeface="Calibri"/>
              </a:rPr>
              <a:t> </a:t>
            </a:r>
            <a:r>
              <a:rPr sz="2800" spc="-5" dirty="0">
                <a:latin typeface="Calibri"/>
                <a:cs typeface="Calibri"/>
              </a:rPr>
              <a:t>social </a:t>
            </a:r>
            <a:r>
              <a:rPr sz="2800" spc="-615" dirty="0">
                <a:latin typeface="Calibri"/>
                <a:cs typeface="Calibri"/>
              </a:rPr>
              <a:t> </a:t>
            </a:r>
            <a:r>
              <a:rPr sz="2800" spc="-5" dirty="0">
                <a:latin typeface="Calibri"/>
                <a:cs typeface="Calibri"/>
              </a:rPr>
              <a:t>distancing, </a:t>
            </a:r>
            <a:r>
              <a:rPr sz="2800" spc="-10" dirty="0">
                <a:latin typeface="Calibri"/>
                <a:cs typeface="Calibri"/>
              </a:rPr>
              <a:t>single-family </a:t>
            </a:r>
            <a:r>
              <a:rPr sz="2800" dirty="0">
                <a:latin typeface="Calibri"/>
                <a:cs typeface="Calibri"/>
              </a:rPr>
              <a:t>housing, </a:t>
            </a:r>
            <a:r>
              <a:rPr sz="2800" spc="-5" dirty="0">
                <a:latin typeface="Calibri"/>
                <a:cs typeface="Calibri"/>
              </a:rPr>
              <a:t>and </a:t>
            </a:r>
            <a:r>
              <a:rPr sz="2800" spc="-20" dirty="0">
                <a:latin typeface="Calibri"/>
                <a:cs typeface="Calibri"/>
              </a:rPr>
              <a:t>private</a:t>
            </a:r>
            <a:r>
              <a:rPr sz="2800" spc="-10" dirty="0">
                <a:latin typeface="Calibri"/>
                <a:cs typeface="Calibri"/>
              </a:rPr>
              <a:t> </a:t>
            </a:r>
            <a:r>
              <a:rPr sz="2800" spc="-5" dirty="0">
                <a:latin typeface="Calibri"/>
                <a:cs typeface="Calibri"/>
              </a:rPr>
              <a:t>automobiles,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1159" y="567435"/>
            <a:ext cx="9889490" cy="833119"/>
          </a:xfrm>
          <a:prstGeom prst="rect">
            <a:avLst/>
          </a:prstGeom>
        </p:spPr>
        <p:txBody>
          <a:bodyPr vert="horz" wrap="square" lIns="0" tIns="63500" rIns="0" bIns="0" rtlCol="0">
            <a:spAutoFit/>
          </a:bodyPr>
          <a:lstStyle/>
          <a:p>
            <a:pPr marL="2370455" marR="5080" indent="-2358390">
              <a:lnSpc>
                <a:spcPts val="3000"/>
              </a:lnSpc>
              <a:spcBef>
                <a:spcPts val="500"/>
              </a:spcBef>
            </a:pPr>
            <a:r>
              <a:rPr sz="2800" spc="-5" dirty="0">
                <a:latin typeface="Calibri"/>
                <a:cs typeface="Calibri"/>
              </a:rPr>
              <a:t>which</a:t>
            </a:r>
            <a:r>
              <a:rPr sz="2800" spc="10" dirty="0">
                <a:latin typeface="Calibri"/>
                <a:cs typeface="Calibri"/>
              </a:rPr>
              <a:t> </a:t>
            </a:r>
            <a:r>
              <a:rPr sz="2800" spc="-10" dirty="0">
                <a:latin typeface="Calibri"/>
                <a:cs typeface="Calibri"/>
              </a:rPr>
              <a:t>led</a:t>
            </a:r>
            <a:r>
              <a:rPr sz="2800" spc="10" dirty="0">
                <a:latin typeface="Calibri"/>
                <a:cs typeface="Calibri"/>
              </a:rPr>
              <a:t> </a:t>
            </a:r>
            <a:r>
              <a:rPr sz="2800" spc="-15" dirty="0">
                <a:latin typeface="Calibri"/>
                <a:cs typeface="Calibri"/>
              </a:rPr>
              <a:t>to</a:t>
            </a:r>
            <a:r>
              <a:rPr sz="2800" dirty="0">
                <a:latin typeface="Calibri"/>
                <a:cs typeface="Calibri"/>
              </a:rPr>
              <a:t> a</a:t>
            </a:r>
            <a:r>
              <a:rPr sz="2800" spc="5" dirty="0">
                <a:latin typeface="Calibri"/>
                <a:cs typeface="Calibri"/>
              </a:rPr>
              <a:t> </a:t>
            </a:r>
            <a:r>
              <a:rPr sz="2800" spc="-5" dirty="0">
                <a:latin typeface="Calibri"/>
                <a:cs typeface="Calibri"/>
              </a:rPr>
              <a:t>demand</a:t>
            </a:r>
            <a:r>
              <a:rPr sz="2800" spc="10" dirty="0">
                <a:latin typeface="Calibri"/>
                <a:cs typeface="Calibri"/>
              </a:rPr>
              <a:t> </a:t>
            </a:r>
            <a:r>
              <a:rPr sz="2800" spc="-25" dirty="0">
                <a:latin typeface="Calibri"/>
                <a:cs typeface="Calibri"/>
              </a:rPr>
              <a:t>for</a:t>
            </a:r>
            <a:r>
              <a:rPr sz="2800" dirty="0">
                <a:latin typeface="Calibri"/>
                <a:cs typeface="Calibri"/>
              </a:rPr>
              <a:t> </a:t>
            </a:r>
            <a:r>
              <a:rPr sz="2800" spc="-5" dirty="0">
                <a:latin typeface="Calibri"/>
                <a:cs typeface="Calibri"/>
              </a:rPr>
              <a:t>single-use</a:t>
            </a:r>
            <a:r>
              <a:rPr sz="2800" dirty="0">
                <a:latin typeface="Calibri"/>
                <a:cs typeface="Calibri"/>
              </a:rPr>
              <a:t> </a:t>
            </a:r>
            <a:r>
              <a:rPr sz="2800" spc="-10" dirty="0">
                <a:latin typeface="Calibri"/>
                <a:cs typeface="Calibri"/>
              </a:rPr>
              <a:t>zoning,</a:t>
            </a:r>
            <a:r>
              <a:rPr sz="2800" spc="15" dirty="0">
                <a:latin typeface="Calibri"/>
                <a:cs typeface="Calibri"/>
              </a:rPr>
              <a:t> </a:t>
            </a:r>
            <a:r>
              <a:rPr sz="2800" spc="-15" dirty="0">
                <a:latin typeface="Calibri"/>
                <a:cs typeface="Calibri"/>
              </a:rPr>
              <a:t>side-yard</a:t>
            </a:r>
            <a:r>
              <a:rPr sz="2800" spc="10" dirty="0">
                <a:latin typeface="Calibri"/>
                <a:cs typeface="Calibri"/>
              </a:rPr>
              <a:t> </a:t>
            </a:r>
            <a:r>
              <a:rPr sz="2800" spc="-10" dirty="0">
                <a:latin typeface="Calibri"/>
                <a:cs typeface="Calibri"/>
              </a:rPr>
              <a:t>setbacks,</a:t>
            </a:r>
            <a:r>
              <a:rPr sz="2800" spc="10" dirty="0">
                <a:latin typeface="Calibri"/>
                <a:cs typeface="Calibri"/>
              </a:rPr>
              <a:t> </a:t>
            </a:r>
            <a:r>
              <a:rPr sz="2800" spc="-5" dirty="0">
                <a:latin typeface="Calibri"/>
                <a:cs typeface="Calibri"/>
              </a:rPr>
              <a:t>and </a:t>
            </a:r>
            <a:r>
              <a:rPr sz="2800" spc="-615" dirty="0">
                <a:latin typeface="Calibri"/>
                <a:cs typeface="Calibri"/>
              </a:rPr>
              <a:t> </a:t>
            </a:r>
            <a:r>
              <a:rPr sz="2800" spc="-10" dirty="0">
                <a:latin typeface="Calibri"/>
                <a:cs typeface="Calibri"/>
              </a:rPr>
              <a:t>automobile-oriented</a:t>
            </a:r>
            <a:r>
              <a:rPr sz="2800" dirty="0">
                <a:latin typeface="Calibri"/>
                <a:cs typeface="Calibri"/>
              </a:rPr>
              <a:t> </a:t>
            </a:r>
            <a:r>
              <a:rPr sz="2800" spc="-15" dirty="0">
                <a:latin typeface="Calibri"/>
                <a:cs typeface="Calibri"/>
              </a:rPr>
              <a:t>infrastructure.</a:t>
            </a: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2491581" y="1690688"/>
            <a:ext cx="7208836" cy="499703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914525"/>
            <a:ext cx="12192000" cy="4049167"/>
          </a:xfrm>
          <a:prstGeom prst="rect">
            <a:avLst/>
          </a:prstGeom>
        </p:spPr>
      </p:pic>
      <p:sp>
        <p:nvSpPr>
          <p:cNvPr id="3" name="object 3"/>
          <p:cNvSpPr txBox="1">
            <a:spLocks noGrp="1"/>
          </p:cNvSpPr>
          <p:nvPr>
            <p:ph type="title"/>
          </p:nvPr>
        </p:nvSpPr>
        <p:spPr>
          <a:xfrm>
            <a:off x="838200" y="596506"/>
            <a:ext cx="10515600" cy="862800"/>
          </a:xfrm>
          <a:prstGeom prst="rect">
            <a:avLst/>
          </a:prstGeom>
        </p:spPr>
        <p:txBody>
          <a:bodyPr vert="horz" wrap="square" lIns="0" tIns="6350" rIns="0" bIns="0" rtlCol="0">
            <a:spAutoFit/>
          </a:bodyPr>
          <a:lstStyle/>
          <a:p>
            <a:pPr marL="2106295" marR="5080" indent="-2094230">
              <a:lnSpc>
                <a:spcPct val="101400"/>
              </a:lnSpc>
              <a:spcBef>
                <a:spcPts val="50"/>
              </a:spcBef>
            </a:pPr>
            <a:r>
              <a:rPr sz="2800" spc="-5" dirty="0">
                <a:solidFill>
                  <a:srgbClr val="FFC000"/>
                </a:solidFill>
                <a:latin typeface="Calibri"/>
                <a:cs typeface="Calibri"/>
              </a:rPr>
              <a:t>The </a:t>
            </a:r>
            <a:r>
              <a:rPr sz="2800" spc="-10" dirty="0">
                <a:solidFill>
                  <a:srgbClr val="FFC000"/>
                </a:solidFill>
                <a:latin typeface="Calibri"/>
                <a:cs typeface="Calibri"/>
              </a:rPr>
              <a:t>COVID-19</a:t>
            </a:r>
            <a:r>
              <a:rPr sz="2800" spc="10" dirty="0">
                <a:solidFill>
                  <a:srgbClr val="FFC000"/>
                </a:solidFill>
                <a:latin typeface="Calibri"/>
                <a:cs typeface="Calibri"/>
              </a:rPr>
              <a:t> </a:t>
            </a:r>
            <a:r>
              <a:rPr sz="2800" spc="-10" dirty="0">
                <a:solidFill>
                  <a:srgbClr val="FFC000"/>
                </a:solidFill>
                <a:latin typeface="Calibri"/>
                <a:cs typeface="Calibri"/>
              </a:rPr>
              <a:t>Pandemic</a:t>
            </a:r>
            <a:r>
              <a:rPr sz="2800" spc="5" dirty="0">
                <a:solidFill>
                  <a:srgbClr val="FFC000"/>
                </a:solidFill>
                <a:latin typeface="Calibri"/>
                <a:cs typeface="Calibri"/>
              </a:rPr>
              <a:t> </a:t>
            </a:r>
            <a:r>
              <a:rPr sz="2800" spc="-5" dirty="0">
                <a:latin typeface="Calibri"/>
                <a:cs typeface="Calibri"/>
              </a:rPr>
              <a:t>has</a:t>
            </a:r>
            <a:r>
              <a:rPr sz="2800" spc="5" dirty="0">
                <a:latin typeface="Calibri"/>
                <a:cs typeface="Calibri"/>
              </a:rPr>
              <a:t> </a:t>
            </a:r>
            <a:r>
              <a:rPr sz="2800" spc="-15" dirty="0">
                <a:latin typeface="Calibri"/>
                <a:cs typeface="Calibri"/>
              </a:rPr>
              <a:t>reset</a:t>
            </a:r>
            <a:r>
              <a:rPr sz="2800" dirty="0">
                <a:latin typeface="Calibri"/>
                <a:cs typeface="Calibri"/>
              </a:rPr>
              <a:t> </a:t>
            </a:r>
            <a:r>
              <a:rPr sz="2800" spc="-5" dirty="0">
                <a:latin typeface="Calibri"/>
                <a:cs typeface="Calibri"/>
              </a:rPr>
              <a:t>the </a:t>
            </a:r>
            <a:r>
              <a:rPr sz="2800" spc="-10" dirty="0">
                <a:latin typeface="Calibri"/>
                <a:cs typeface="Calibri"/>
              </a:rPr>
              <a:t>digital</a:t>
            </a:r>
            <a:r>
              <a:rPr sz="2800" spc="-5" dirty="0">
                <a:latin typeface="Calibri"/>
                <a:cs typeface="Calibri"/>
              </a:rPr>
              <a:t> and</a:t>
            </a:r>
            <a:r>
              <a:rPr sz="2800" spc="5" dirty="0">
                <a:latin typeface="Calibri"/>
                <a:cs typeface="Calibri"/>
              </a:rPr>
              <a:t> </a:t>
            </a:r>
            <a:r>
              <a:rPr sz="2800" spc="-15" dirty="0">
                <a:latin typeface="Calibri"/>
                <a:cs typeface="Calibri"/>
              </a:rPr>
              <a:t>physical</a:t>
            </a:r>
            <a:r>
              <a:rPr sz="2800" spc="-5" dirty="0">
                <a:latin typeface="Calibri"/>
                <a:cs typeface="Calibri"/>
              </a:rPr>
              <a:t> </a:t>
            </a:r>
            <a:r>
              <a:rPr sz="2800" spc="-10" dirty="0">
                <a:latin typeface="Calibri"/>
                <a:cs typeface="Calibri"/>
              </a:rPr>
              <a:t>worlds,</a:t>
            </a:r>
            <a:r>
              <a:rPr sz="2800" spc="5" dirty="0">
                <a:latin typeface="Calibri"/>
                <a:cs typeface="Calibri"/>
              </a:rPr>
              <a:t> </a:t>
            </a:r>
            <a:r>
              <a:rPr sz="2800" spc="-15" dirty="0">
                <a:latin typeface="Calibri"/>
                <a:cs typeface="Calibri"/>
              </a:rPr>
              <a:t>revealed </a:t>
            </a:r>
            <a:r>
              <a:rPr sz="2800" spc="-620" dirty="0">
                <a:latin typeface="Calibri"/>
                <a:cs typeface="Calibri"/>
              </a:rPr>
              <a:t> </a:t>
            </a:r>
            <a:r>
              <a:rPr sz="2800" spc="-5" dirty="0">
                <a:latin typeface="Calibri"/>
                <a:cs typeface="Calibri"/>
              </a:rPr>
              <a:t>inequities,</a:t>
            </a:r>
            <a:r>
              <a:rPr sz="2800" dirty="0">
                <a:latin typeface="Calibri"/>
                <a:cs typeface="Calibri"/>
              </a:rPr>
              <a:t> </a:t>
            </a:r>
            <a:r>
              <a:rPr sz="2800" spc="-5" dirty="0">
                <a:latin typeface="Calibri"/>
                <a:cs typeface="Calibri"/>
              </a:rPr>
              <a:t>and</a:t>
            </a:r>
            <a:r>
              <a:rPr sz="2800" spc="5" dirty="0">
                <a:latin typeface="Calibri"/>
                <a:cs typeface="Calibri"/>
              </a:rPr>
              <a:t> </a:t>
            </a:r>
            <a:r>
              <a:rPr sz="2800" spc="-20" dirty="0">
                <a:latin typeface="Calibri"/>
                <a:cs typeface="Calibri"/>
              </a:rPr>
              <a:t>elevated</a:t>
            </a:r>
            <a:r>
              <a:rPr sz="2800" spc="5" dirty="0">
                <a:latin typeface="Calibri"/>
                <a:cs typeface="Calibri"/>
              </a:rPr>
              <a:t> </a:t>
            </a:r>
            <a:r>
              <a:rPr sz="2800" spc="-5" dirty="0">
                <a:latin typeface="Calibri"/>
                <a:cs typeface="Calibri"/>
              </a:rPr>
              <a:t>health</a:t>
            </a:r>
            <a:r>
              <a:rPr sz="2800" spc="5" dirty="0">
                <a:latin typeface="Calibri"/>
                <a:cs typeface="Calibri"/>
              </a:rPr>
              <a:t> </a:t>
            </a:r>
            <a:r>
              <a:rPr sz="2800" spc="-5" dirty="0">
                <a:latin typeface="Calibri"/>
                <a:cs typeface="Calibri"/>
              </a:rPr>
              <a:t>as</a:t>
            </a:r>
            <a:r>
              <a:rPr sz="2800" spc="5" dirty="0">
                <a:latin typeface="Calibri"/>
                <a:cs typeface="Calibri"/>
              </a:rPr>
              <a:t> </a:t>
            </a:r>
            <a:r>
              <a:rPr sz="2800" dirty="0">
                <a:latin typeface="Calibri"/>
                <a:cs typeface="Calibri"/>
              </a:rPr>
              <a:t>a </a:t>
            </a:r>
            <a:r>
              <a:rPr sz="2800" spc="-40" dirty="0">
                <a:latin typeface="Calibri"/>
                <a:cs typeface="Calibri"/>
              </a:rPr>
              <a:t>key</a:t>
            </a:r>
            <a:r>
              <a:rPr sz="2800" spc="-10" dirty="0">
                <a:latin typeface="Calibri"/>
                <a:cs typeface="Calibri"/>
              </a:rPr>
              <a:t> </a:t>
            </a:r>
            <a:r>
              <a:rPr sz="2800" spc="-5" dirty="0">
                <a:latin typeface="Calibri"/>
                <a:cs typeface="Calibri"/>
              </a:rPr>
              <a:t>issue.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74750" y="1465243"/>
            <a:ext cx="7442499" cy="5048711"/>
          </a:xfrm>
          <a:prstGeom prst="rect">
            <a:avLst/>
          </a:prstGeom>
        </p:spPr>
      </p:pic>
      <p:sp>
        <p:nvSpPr>
          <p:cNvPr id="3" name="object 3"/>
          <p:cNvSpPr txBox="1">
            <a:spLocks noGrp="1"/>
          </p:cNvSpPr>
          <p:nvPr>
            <p:ph type="title"/>
          </p:nvPr>
        </p:nvSpPr>
        <p:spPr>
          <a:xfrm>
            <a:off x="4165997" y="604011"/>
            <a:ext cx="3231515" cy="452120"/>
          </a:xfrm>
          <a:prstGeom prst="rect">
            <a:avLst/>
          </a:prstGeom>
        </p:spPr>
        <p:txBody>
          <a:bodyPr vert="horz" wrap="square" lIns="0" tIns="12700" rIns="0" bIns="0" rtlCol="0">
            <a:spAutoFit/>
          </a:bodyPr>
          <a:lstStyle/>
          <a:p>
            <a:pPr marL="12700">
              <a:lnSpc>
                <a:spcPct val="100000"/>
              </a:lnSpc>
              <a:spcBef>
                <a:spcPts val="100"/>
              </a:spcBef>
            </a:pPr>
            <a:r>
              <a:rPr sz="2800" spc="-20" dirty="0">
                <a:solidFill>
                  <a:srgbClr val="FFC000"/>
                </a:solidFill>
                <a:latin typeface="Calibri"/>
                <a:cs typeface="Calibri"/>
              </a:rPr>
              <a:t>Post-Pandemic</a:t>
            </a:r>
            <a:r>
              <a:rPr sz="2800" spc="-70" dirty="0">
                <a:solidFill>
                  <a:srgbClr val="FFC000"/>
                </a:solidFill>
                <a:latin typeface="Calibri"/>
                <a:cs typeface="Calibri"/>
              </a:rPr>
              <a:t> </a:t>
            </a:r>
            <a:r>
              <a:rPr sz="2800" spc="-10" dirty="0">
                <a:solidFill>
                  <a:srgbClr val="FFC000"/>
                </a:solidFill>
                <a:latin typeface="Calibri"/>
                <a:cs typeface="Calibri"/>
              </a:rPr>
              <a:t>Offices</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TotalTime>
  <Words>1220</Words>
  <Application>Microsoft Macintosh PowerPoint</Application>
  <PresentationFormat>Widescreen</PresentationFormat>
  <Paragraphs>84</Paragraphs>
  <Slides>42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Calibri Light</vt:lpstr>
      <vt:lpstr>Office Theme</vt:lpstr>
      <vt:lpstr>Post-Pandemic Cities</vt:lpstr>
      <vt:lpstr>PowerPoint Presentation</vt:lpstr>
      <vt:lpstr>PowerPoint Presentation</vt:lpstr>
      <vt:lpstr>The 19th Century Cholera Pandemic revealed the overcrowding and poor  infrastructure of growing cities,</vt:lpstr>
      <vt:lpstr>which led to the rise of public parks, water utilities, sanitary sewer systems,  and indoor plumbing requirements.</vt:lpstr>
      <vt:lpstr>The 1918 Influenza Pandemic prompted a demand for social  distancing, single-family housing, and private automobiles,</vt:lpstr>
      <vt:lpstr>which led to a demand for single-use zoning, side-yard setbacks, and  automobile-oriented infrastructure.</vt:lpstr>
      <vt:lpstr>The COVID-19 Pandemic has reset the digital and physical worlds, revealed  inequities, and elevated health as a key issue.</vt:lpstr>
      <vt:lpstr>Post-Pandemic Offices</vt:lpstr>
      <vt:lpstr>PowerPoint Presentation</vt:lpstr>
      <vt:lpstr>Remote work will become more common, occurring in places  where there is a high quality of life and home-like environments.</vt:lpstr>
      <vt:lpstr>Co-working spaces may need to curate remote and in-person collaborations  and provide services that don’t exist at home</vt:lpstr>
      <vt:lpstr>The office may need to enable live-work activities, possibly in the same  building, with new kinds of housing options.</vt:lpstr>
      <vt:lpstr>Post-Pandemic Retail</vt:lpstr>
      <vt:lpstr>A disrupted retail industry</vt:lpstr>
      <vt:lpstr>In-person retail may need to focus on what online shopping cannot offer,  such as immersive, memorable experiences</vt:lpstr>
      <vt:lpstr>Bricks-and-mortar stores may need to see customers as co-creators in  helping make better products and services.</vt:lpstr>
      <vt:lpstr>The interaction of the digital and physical world may take various forms,  with each complementing the other in different ways.</vt:lpstr>
      <vt:lpstr>Retail may become more about community building, participatory  entertainment, and serendipitous interactions.</vt:lpstr>
      <vt:lpstr>Post-Pandemic Restaurants</vt:lpstr>
      <vt:lpstr>A disrupted hospitality industry</vt:lpstr>
      <vt:lpstr>Dining may become a more public activity, appropriating  public space and making it an integral part of the city.</vt:lpstr>
      <vt:lpstr>Indoor dining may need to rediscover its origins as a place to go  in order to be “restored,” with curated experiences.</vt:lpstr>
      <vt:lpstr>And dining may become hybridized with other types of services,  where food becomes a part of production and consumption.</vt:lpstr>
      <vt:lpstr>Post-Pandemic Housing</vt:lpstr>
      <vt:lpstr>PowerPoint Presentation</vt:lpstr>
      <vt:lpstr>The interiors of homes will likely change as telecommuting, online  shopping, distance learning, and the sharing economy become widespread.</vt:lpstr>
      <vt:lpstr>Housing will increasingly occupy vacant spaces intended for other purposes,  greatly reducing costs and serving people unstably housed.</vt:lpstr>
      <vt:lpstr>Housing may also become more community focused, with shared  facilities, smaller footprints, and common spaces.</vt:lpstr>
      <vt:lpstr>Post-Pandemic Higher Education</vt:lpstr>
      <vt:lpstr>PowerPoint Presentation</vt:lpstr>
      <vt:lpstr>PowerPoint Presentation</vt:lpstr>
      <vt:lpstr>Higher education may be forced to become more accessible and affordable, redefining who is a student.</vt:lpstr>
      <vt:lpstr>Campuses may need to change as hybrid education becomes the norm and as professors can teach and students learn anywhere in the world </vt:lpstr>
      <vt:lpstr>Streets and public works</vt:lpstr>
      <vt:lpstr>A changing transportation system</vt:lpstr>
      <vt:lpstr>PowerPoint Presentation</vt:lpstr>
      <vt:lpstr>PowerPoint Presentation</vt:lpstr>
      <vt:lpstr>With changing transportation demand, highway air-rights may be increasingly used for other development </vt:lpstr>
      <vt:lpstr>We should not be complacent and think that change  will happen slowly and over a long period of time?</vt:lpstr>
      <vt:lpstr>The questions we will need to ask of all development from now 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Post-Pandemic Cities</dc:title>
  <dc:subject/>
  <dc:creator>Tom Fisher</dc:creator>
  <cp:keywords/>
  <dc:description/>
  <cp:lastModifiedBy>Microsoft Office User</cp:lastModifiedBy>
  <cp:revision>5</cp:revision>
  <dcterms:created xsi:type="dcterms:W3CDTF">2022-09-16T01:55:52Z</dcterms:created>
  <dcterms:modified xsi:type="dcterms:W3CDTF">2022-10-06T15:39:33Z</dcterms:modified>
  <cp:category/>
</cp:coreProperties>
</file>