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8" r:id="rId3"/>
    <p:sldId id="257" r:id="rId4"/>
    <p:sldId id="260" r:id="rId5"/>
    <p:sldId id="291" r:id="rId6"/>
    <p:sldId id="292" r:id="rId7"/>
    <p:sldId id="262" r:id="rId8"/>
    <p:sldId id="263" r:id="rId9"/>
    <p:sldId id="270" r:id="rId10"/>
    <p:sldId id="265" r:id="rId11"/>
    <p:sldId id="266" r:id="rId12"/>
    <p:sldId id="293" r:id="rId13"/>
    <p:sldId id="267"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268" r:id="rId33"/>
    <p:sldId id="313" r:id="rId34"/>
    <p:sldId id="314" r:id="rId35"/>
    <p:sldId id="315" r:id="rId36"/>
    <p:sldId id="294"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94" autoAdjust="0"/>
    <p:restoredTop sz="94660"/>
  </p:normalViewPr>
  <p:slideViewPr>
    <p:cSldViewPr snapToGrid="0">
      <p:cViewPr>
        <p:scale>
          <a:sx n="100" d="100"/>
          <a:sy n="100" d="100"/>
        </p:scale>
        <p:origin x="-25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49DBAC-83A4-431E-921D-731850D360BE}"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0DC3BB5A-2603-42F1-BACB-C8CBA95F3A44}">
      <dgm:prSet/>
      <dgm:spPr>
        <a:solidFill>
          <a:schemeClr val="tx2">
            <a:lumMod val="75000"/>
          </a:schemeClr>
        </a:solidFill>
      </dgm:spPr>
      <dgm:t>
        <a:bodyPr/>
        <a:lstStyle/>
        <a:p>
          <a:pPr rtl="0"/>
          <a:r>
            <a:rPr lang="en-US" b="1" dirty="0">
              <a:solidFill>
                <a:schemeClr val="tx1"/>
              </a:solidFill>
            </a:rPr>
            <a:t>Cap</a:t>
          </a:r>
        </a:p>
      </dgm:t>
    </dgm:pt>
    <dgm:pt modelId="{674B66F4-2E34-4057-B76B-EA325F245A86}" type="parTrans" cxnId="{72667594-AFE3-4134-A48D-7CFC13EF0A90}">
      <dgm:prSet/>
      <dgm:spPr/>
      <dgm:t>
        <a:bodyPr/>
        <a:lstStyle/>
        <a:p>
          <a:endParaRPr lang="en-US"/>
        </a:p>
      </dgm:t>
    </dgm:pt>
    <dgm:pt modelId="{73C1D6FB-5AEA-45A9-B7EB-96C50BE6FE01}" type="sibTrans" cxnId="{72667594-AFE3-4134-A48D-7CFC13EF0A90}">
      <dgm:prSet/>
      <dgm:spPr/>
      <dgm:t>
        <a:bodyPr/>
        <a:lstStyle/>
        <a:p>
          <a:endParaRPr lang="en-US"/>
        </a:p>
      </dgm:t>
    </dgm:pt>
    <dgm:pt modelId="{5FA1F577-FFB7-44AD-9104-02638F49C5E1}">
      <dgm:prSet/>
      <dgm:spPr>
        <a:solidFill>
          <a:schemeClr val="tx2">
            <a:lumMod val="75000"/>
          </a:schemeClr>
        </a:solidFill>
      </dgm:spPr>
      <dgm:t>
        <a:bodyPr/>
        <a:lstStyle/>
        <a:p>
          <a:pPr rtl="0"/>
          <a:r>
            <a:rPr lang="en-US" b="1" dirty="0">
              <a:solidFill>
                <a:schemeClr val="tx1"/>
              </a:solidFill>
            </a:rPr>
            <a:t>Cover</a:t>
          </a:r>
        </a:p>
      </dgm:t>
    </dgm:pt>
    <dgm:pt modelId="{3708889C-2B86-434B-9661-6794EDBC558C}" type="parTrans" cxnId="{CFA3AC90-75C6-42BF-AB97-427BF8355E01}">
      <dgm:prSet/>
      <dgm:spPr/>
      <dgm:t>
        <a:bodyPr/>
        <a:lstStyle/>
        <a:p>
          <a:endParaRPr lang="en-US"/>
        </a:p>
      </dgm:t>
    </dgm:pt>
    <dgm:pt modelId="{C8C0E11E-5893-416C-B76E-3856E2636ECF}" type="sibTrans" cxnId="{CFA3AC90-75C6-42BF-AB97-427BF8355E01}">
      <dgm:prSet/>
      <dgm:spPr/>
      <dgm:t>
        <a:bodyPr/>
        <a:lstStyle/>
        <a:p>
          <a:endParaRPr lang="en-US"/>
        </a:p>
      </dgm:t>
    </dgm:pt>
    <dgm:pt modelId="{94ADDA34-2CAB-48C3-829F-96E01ED70309}">
      <dgm:prSet/>
      <dgm:spPr>
        <a:solidFill>
          <a:schemeClr val="tx2">
            <a:lumMod val="75000"/>
          </a:schemeClr>
        </a:solidFill>
      </dgm:spPr>
      <dgm:t>
        <a:bodyPr/>
        <a:lstStyle/>
        <a:p>
          <a:pPr rtl="0"/>
          <a:r>
            <a:rPr lang="en-US" b="1" dirty="0">
              <a:solidFill>
                <a:schemeClr val="tx1"/>
              </a:solidFill>
            </a:rPr>
            <a:t>Deck</a:t>
          </a:r>
        </a:p>
      </dgm:t>
    </dgm:pt>
    <dgm:pt modelId="{3156A373-A0CD-4082-A237-DFE3ACD20DDA}" type="parTrans" cxnId="{B4411E3A-2BB4-42A8-BE0F-25615D2C536A}">
      <dgm:prSet/>
      <dgm:spPr/>
      <dgm:t>
        <a:bodyPr/>
        <a:lstStyle/>
        <a:p>
          <a:endParaRPr lang="en-US"/>
        </a:p>
      </dgm:t>
    </dgm:pt>
    <dgm:pt modelId="{69B818A8-F3B6-434F-A292-2721A0B07FC1}" type="sibTrans" cxnId="{B4411E3A-2BB4-42A8-BE0F-25615D2C536A}">
      <dgm:prSet/>
      <dgm:spPr/>
      <dgm:t>
        <a:bodyPr/>
        <a:lstStyle/>
        <a:p>
          <a:endParaRPr lang="en-US"/>
        </a:p>
      </dgm:t>
    </dgm:pt>
    <dgm:pt modelId="{159B0E90-FC2D-41F4-A577-FBE488BDE780}">
      <dgm:prSet/>
      <dgm:spPr>
        <a:solidFill>
          <a:schemeClr val="tx2">
            <a:lumMod val="75000"/>
          </a:schemeClr>
        </a:solidFill>
      </dgm:spPr>
      <dgm:t>
        <a:bodyPr/>
        <a:lstStyle/>
        <a:p>
          <a:pPr rtl="0"/>
          <a:r>
            <a:rPr lang="en-US" b="1" dirty="0">
              <a:solidFill>
                <a:schemeClr val="tx1"/>
              </a:solidFill>
            </a:rPr>
            <a:t>Land Bridge</a:t>
          </a:r>
        </a:p>
      </dgm:t>
    </dgm:pt>
    <dgm:pt modelId="{B3E7BC7B-268B-496A-8D60-06CFE48B96E4}" type="parTrans" cxnId="{41F0E6EA-58B9-4329-AC9B-0888E48DAB10}">
      <dgm:prSet/>
      <dgm:spPr/>
      <dgm:t>
        <a:bodyPr/>
        <a:lstStyle/>
        <a:p>
          <a:endParaRPr lang="en-US"/>
        </a:p>
      </dgm:t>
    </dgm:pt>
    <dgm:pt modelId="{5DDD6F5E-EA7A-46B7-83B2-D34059F97C71}" type="sibTrans" cxnId="{41F0E6EA-58B9-4329-AC9B-0888E48DAB10}">
      <dgm:prSet/>
      <dgm:spPr/>
      <dgm:t>
        <a:bodyPr/>
        <a:lstStyle/>
        <a:p>
          <a:endParaRPr lang="en-US"/>
        </a:p>
      </dgm:t>
    </dgm:pt>
    <dgm:pt modelId="{BA6603AF-2CF9-4DD1-93F4-23416A68208F}">
      <dgm:prSet/>
      <dgm:spPr>
        <a:solidFill>
          <a:schemeClr val="tx2">
            <a:lumMod val="75000"/>
          </a:schemeClr>
        </a:solidFill>
      </dgm:spPr>
      <dgm:t>
        <a:bodyPr/>
        <a:lstStyle/>
        <a:p>
          <a:pPr rtl="0"/>
          <a:r>
            <a:rPr lang="en-US" b="1" dirty="0">
              <a:solidFill>
                <a:schemeClr val="tx1"/>
              </a:solidFill>
            </a:rPr>
            <a:t>Lid</a:t>
          </a:r>
        </a:p>
      </dgm:t>
    </dgm:pt>
    <dgm:pt modelId="{D46F39EF-226A-4667-BB8A-A0408D8C0D16}" type="parTrans" cxnId="{1748A783-9671-42BB-B93C-80CCE7D6898E}">
      <dgm:prSet/>
      <dgm:spPr/>
      <dgm:t>
        <a:bodyPr/>
        <a:lstStyle/>
        <a:p>
          <a:endParaRPr lang="en-US"/>
        </a:p>
      </dgm:t>
    </dgm:pt>
    <dgm:pt modelId="{81436FAE-8C20-4CAD-851A-F000D8E64690}" type="sibTrans" cxnId="{1748A783-9671-42BB-B93C-80CCE7D6898E}">
      <dgm:prSet/>
      <dgm:spPr/>
      <dgm:t>
        <a:bodyPr/>
        <a:lstStyle/>
        <a:p>
          <a:endParaRPr lang="en-US"/>
        </a:p>
      </dgm:t>
    </dgm:pt>
    <dgm:pt modelId="{F0C5F773-462D-46E5-9EC3-3A1E6B158351}" type="pres">
      <dgm:prSet presAssocID="{A749DBAC-83A4-431E-921D-731850D360BE}" presName="diagram" presStyleCnt="0">
        <dgm:presLayoutVars>
          <dgm:dir/>
          <dgm:resizeHandles val="exact"/>
        </dgm:presLayoutVars>
      </dgm:prSet>
      <dgm:spPr/>
    </dgm:pt>
    <dgm:pt modelId="{99CF04A5-B332-4E5B-BB04-98C6B8C1CFFF}" type="pres">
      <dgm:prSet presAssocID="{0DC3BB5A-2603-42F1-BACB-C8CBA95F3A44}" presName="node" presStyleLbl="node1" presStyleIdx="0" presStyleCnt="5">
        <dgm:presLayoutVars>
          <dgm:bulletEnabled val="1"/>
        </dgm:presLayoutVars>
      </dgm:prSet>
      <dgm:spPr/>
    </dgm:pt>
    <dgm:pt modelId="{05C32F19-B84F-469B-84DE-D64C203D86B0}" type="pres">
      <dgm:prSet presAssocID="{73C1D6FB-5AEA-45A9-B7EB-96C50BE6FE01}" presName="sibTrans" presStyleCnt="0"/>
      <dgm:spPr/>
    </dgm:pt>
    <dgm:pt modelId="{6A738616-930E-4832-955F-08888CA1BEC0}" type="pres">
      <dgm:prSet presAssocID="{5FA1F577-FFB7-44AD-9104-02638F49C5E1}" presName="node" presStyleLbl="node1" presStyleIdx="1" presStyleCnt="5">
        <dgm:presLayoutVars>
          <dgm:bulletEnabled val="1"/>
        </dgm:presLayoutVars>
      </dgm:prSet>
      <dgm:spPr/>
    </dgm:pt>
    <dgm:pt modelId="{F00DA5B2-8EDB-4EED-883E-8A9BE677A015}" type="pres">
      <dgm:prSet presAssocID="{C8C0E11E-5893-416C-B76E-3856E2636ECF}" presName="sibTrans" presStyleCnt="0"/>
      <dgm:spPr/>
    </dgm:pt>
    <dgm:pt modelId="{033C38DF-02F4-4236-B728-0DB277B3F77E}" type="pres">
      <dgm:prSet presAssocID="{94ADDA34-2CAB-48C3-829F-96E01ED70309}" presName="node" presStyleLbl="node1" presStyleIdx="2" presStyleCnt="5">
        <dgm:presLayoutVars>
          <dgm:bulletEnabled val="1"/>
        </dgm:presLayoutVars>
      </dgm:prSet>
      <dgm:spPr/>
    </dgm:pt>
    <dgm:pt modelId="{A7CDA5DF-945E-4976-AAA0-05985F56B580}" type="pres">
      <dgm:prSet presAssocID="{69B818A8-F3B6-434F-A292-2721A0B07FC1}" presName="sibTrans" presStyleCnt="0"/>
      <dgm:spPr/>
    </dgm:pt>
    <dgm:pt modelId="{0CE286C7-9432-4ABF-9976-D9BA7F543982}" type="pres">
      <dgm:prSet presAssocID="{159B0E90-FC2D-41F4-A577-FBE488BDE780}" presName="node" presStyleLbl="node1" presStyleIdx="3" presStyleCnt="5">
        <dgm:presLayoutVars>
          <dgm:bulletEnabled val="1"/>
        </dgm:presLayoutVars>
      </dgm:prSet>
      <dgm:spPr/>
    </dgm:pt>
    <dgm:pt modelId="{5404EB52-E17B-4BB2-BE75-1E2382012C12}" type="pres">
      <dgm:prSet presAssocID="{5DDD6F5E-EA7A-46B7-83B2-D34059F97C71}" presName="sibTrans" presStyleCnt="0"/>
      <dgm:spPr/>
    </dgm:pt>
    <dgm:pt modelId="{AB8B5866-F44D-4091-9C0B-2ABB748FBFC3}" type="pres">
      <dgm:prSet presAssocID="{BA6603AF-2CF9-4DD1-93F4-23416A68208F}" presName="node" presStyleLbl="node1" presStyleIdx="4" presStyleCnt="5">
        <dgm:presLayoutVars>
          <dgm:bulletEnabled val="1"/>
        </dgm:presLayoutVars>
      </dgm:prSet>
      <dgm:spPr/>
    </dgm:pt>
  </dgm:ptLst>
  <dgm:cxnLst>
    <dgm:cxn modelId="{B4411E3A-2BB4-42A8-BE0F-25615D2C536A}" srcId="{A749DBAC-83A4-431E-921D-731850D360BE}" destId="{94ADDA34-2CAB-48C3-829F-96E01ED70309}" srcOrd="2" destOrd="0" parTransId="{3156A373-A0CD-4082-A237-DFE3ACD20DDA}" sibTransId="{69B818A8-F3B6-434F-A292-2721A0B07FC1}"/>
    <dgm:cxn modelId="{10DA2844-D309-4972-BFF0-3D7D0366F7DA}" type="presOf" srcId="{0DC3BB5A-2603-42F1-BACB-C8CBA95F3A44}" destId="{99CF04A5-B332-4E5B-BB04-98C6B8C1CFFF}" srcOrd="0" destOrd="0" presId="urn:microsoft.com/office/officeart/2005/8/layout/default"/>
    <dgm:cxn modelId="{1716B267-D964-4358-9D5C-BF55E4EDCA0C}" type="presOf" srcId="{159B0E90-FC2D-41F4-A577-FBE488BDE780}" destId="{0CE286C7-9432-4ABF-9976-D9BA7F543982}" srcOrd="0" destOrd="0" presId="urn:microsoft.com/office/officeart/2005/8/layout/default"/>
    <dgm:cxn modelId="{88061C68-8EFE-4F72-ACF0-852F662F6629}" type="presOf" srcId="{5FA1F577-FFB7-44AD-9104-02638F49C5E1}" destId="{6A738616-930E-4832-955F-08888CA1BEC0}" srcOrd="0" destOrd="0" presId="urn:microsoft.com/office/officeart/2005/8/layout/default"/>
    <dgm:cxn modelId="{1BD86876-55F1-46C1-A0AB-CCDB0179CB61}" type="presOf" srcId="{94ADDA34-2CAB-48C3-829F-96E01ED70309}" destId="{033C38DF-02F4-4236-B728-0DB277B3F77E}" srcOrd="0" destOrd="0" presId="urn:microsoft.com/office/officeart/2005/8/layout/default"/>
    <dgm:cxn modelId="{1748A783-9671-42BB-B93C-80CCE7D6898E}" srcId="{A749DBAC-83A4-431E-921D-731850D360BE}" destId="{BA6603AF-2CF9-4DD1-93F4-23416A68208F}" srcOrd="4" destOrd="0" parTransId="{D46F39EF-226A-4667-BB8A-A0408D8C0D16}" sibTransId="{81436FAE-8C20-4CAD-851A-F000D8E64690}"/>
    <dgm:cxn modelId="{CFA3AC90-75C6-42BF-AB97-427BF8355E01}" srcId="{A749DBAC-83A4-431E-921D-731850D360BE}" destId="{5FA1F577-FFB7-44AD-9104-02638F49C5E1}" srcOrd="1" destOrd="0" parTransId="{3708889C-2B86-434B-9661-6794EDBC558C}" sibTransId="{C8C0E11E-5893-416C-B76E-3856E2636ECF}"/>
    <dgm:cxn modelId="{72667594-AFE3-4134-A48D-7CFC13EF0A90}" srcId="{A749DBAC-83A4-431E-921D-731850D360BE}" destId="{0DC3BB5A-2603-42F1-BACB-C8CBA95F3A44}" srcOrd="0" destOrd="0" parTransId="{674B66F4-2E34-4057-B76B-EA325F245A86}" sibTransId="{73C1D6FB-5AEA-45A9-B7EB-96C50BE6FE01}"/>
    <dgm:cxn modelId="{EBCD29D1-1C16-4E17-A3D8-ABD69C81E531}" type="presOf" srcId="{A749DBAC-83A4-431E-921D-731850D360BE}" destId="{F0C5F773-462D-46E5-9EC3-3A1E6B158351}" srcOrd="0" destOrd="0" presId="urn:microsoft.com/office/officeart/2005/8/layout/default"/>
    <dgm:cxn modelId="{41F0E6EA-58B9-4329-AC9B-0888E48DAB10}" srcId="{A749DBAC-83A4-431E-921D-731850D360BE}" destId="{159B0E90-FC2D-41F4-A577-FBE488BDE780}" srcOrd="3" destOrd="0" parTransId="{B3E7BC7B-268B-496A-8D60-06CFE48B96E4}" sibTransId="{5DDD6F5E-EA7A-46B7-83B2-D34059F97C71}"/>
    <dgm:cxn modelId="{136457F7-C7B4-4622-9766-D5AD5D3384B4}" type="presOf" srcId="{BA6603AF-2CF9-4DD1-93F4-23416A68208F}" destId="{AB8B5866-F44D-4091-9C0B-2ABB748FBFC3}" srcOrd="0" destOrd="0" presId="urn:microsoft.com/office/officeart/2005/8/layout/default"/>
    <dgm:cxn modelId="{787A2CE1-8484-437B-8F92-5177C5B809BF}" type="presParOf" srcId="{F0C5F773-462D-46E5-9EC3-3A1E6B158351}" destId="{99CF04A5-B332-4E5B-BB04-98C6B8C1CFFF}" srcOrd="0" destOrd="0" presId="urn:microsoft.com/office/officeart/2005/8/layout/default"/>
    <dgm:cxn modelId="{EF863E65-02D3-4276-A7D3-E3732A40DE15}" type="presParOf" srcId="{F0C5F773-462D-46E5-9EC3-3A1E6B158351}" destId="{05C32F19-B84F-469B-84DE-D64C203D86B0}" srcOrd="1" destOrd="0" presId="urn:microsoft.com/office/officeart/2005/8/layout/default"/>
    <dgm:cxn modelId="{5B7C5D24-5A9E-4E88-ABF6-0B15FE71F6BC}" type="presParOf" srcId="{F0C5F773-462D-46E5-9EC3-3A1E6B158351}" destId="{6A738616-930E-4832-955F-08888CA1BEC0}" srcOrd="2" destOrd="0" presId="urn:microsoft.com/office/officeart/2005/8/layout/default"/>
    <dgm:cxn modelId="{104D6C52-8059-4881-B534-641AE7333C65}" type="presParOf" srcId="{F0C5F773-462D-46E5-9EC3-3A1E6B158351}" destId="{F00DA5B2-8EDB-4EED-883E-8A9BE677A015}" srcOrd="3" destOrd="0" presId="urn:microsoft.com/office/officeart/2005/8/layout/default"/>
    <dgm:cxn modelId="{80DB447B-C0C2-4D02-959B-5A4FD934C9D7}" type="presParOf" srcId="{F0C5F773-462D-46E5-9EC3-3A1E6B158351}" destId="{033C38DF-02F4-4236-B728-0DB277B3F77E}" srcOrd="4" destOrd="0" presId="urn:microsoft.com/office/officeart/2005/8/layout/default"/>
    <dgm:cxn modelId="{EEFA671D-50D8-4C26-9570-3015EAB45B9C}" type="presParOf" srcId="{F0C5F773-462D-46E5-9EC3-3A1E6B158351}" destId="{A7CDA5DF-945E-4976-AAA0-05985F56B580}" srcOrd="5" destOrd="0" presId="urn:microsoft.com/office/officeart/2005/8/layout/default"/>
    <dgm:cxn modelId="{DE2CC284-B8CA-48B9-B0A7-5752BB0318C3}" type="presParOf" srcId="{F0C5F773-462D-46E5-9EC3-3A1E6B158351}" destId="{0CE286C7-9432-4ABF-9976-D9BA7F543982}" srcOrd="6" destOrd="0" presId="urn:microsoft.com/office/officeart/2005/8/layout/default"/>
    <dgm:cxn modelId="{9AE001C6-B1DF-4168-9B45-30BD647D1A9D}" type="presParOf" srcId="{F0C5F773-462D-46E5-9EC3-3A1E6B158351}" destId="{5404EB52-E17B-4BB2-BE75-1E2382012C12}" srcOrd="7" destOrd="0" presId="urn:microsoft.com/office/officeart/2005/8/layout/default"/>
    <dgm:cxn modelId="{072F0B62-AEE3-4B99-8347-88E78F9BD963}" type="presParOf" srcId="{F0C5F773-462D-46E5-9EC3-3A1E6B158351}" destId="{AB8B5866-F44D-4091-9C0B-2ABB748FBFC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3340C0-B46F-4BCD-8665-271EE005088E}" type="doc">
      <dgm:prSet loTypeId="urn:microsoft.com/office/officeart/2005/8/layout/architecture" loCatId="hierarchy" qsTypeId="urn:microsoft.com/office/officeart/2005/8/quickstyle/simple2" qsCatId="simple" csTypeId="urn:microsoft.com/office/officeart/2005/8/colors/accent0_1" csCatId="mainScheme" phldr="1"/>
      <dgm:spPr/>
      <dgm:t>
        <a:bodyPr/>
        <a:lstStyle/>
        <a:p>
          <a:endParaRPr lang="en-US"/>
        </a:p>
      </dgm:t>
    </dgm:pt>
    <dgm:pt modelId="{8F954ACB-BD5D-4D1A-B996-FC8C3BFB9B5B}">
      <dgm:prSet phldrT="[Text]" custT="1"/>
      <dgm:spPr>
        <a:xfrm>
          <a:off x="3400793" y="818048"/>
          <a:ext cx="1149172" cy="574586"/>
        </a:xfrm>
        <a:noFill/>
        <a:ln w="19050" cap="flat" cmpd="sng" algn="ctr">
          <a:solidFill>
            <a:schemeClr val="tx1"/>
          </a:solidFill>
          <a:prstDash val="solid"/>
          <a:miter lim="800000"/>
        </a:ln>
        <a:effectLst/>
      </dgm:spPr>
      <dgm:t>
        <a:bodyPr/>
        <a:lstStyle/>
        <a:p>
          <a:pPr algn="ctr"/>
          <a:r>
            <a:rPr lang="en-US" sz="2800" b="0" dirty="0">
              <a:solidFill>
                <a:sysClr val="windowText" lastClr="000000"/>
              </a:solidFill>
              <a:latin typeface="Calibri" panose="020F0502020204030204"/>
              <a:ea typeface="+mn-ea"/>
              <a:cs typeface="+mn-cs"/>
            </a:rPr>
            <a:t>Rondo Land Bridge (RLB) Stakeholder Ecosystem</a:t>
          </a:r>
        </a:p>
      </dgm:t>
    </dgm:pt>
    <dgm:pt modelId="{D7885C7C-6F15-434B-A85E-1F10F978DAE6}" type="sibTrans" cxnId="{2A12A412-86DB-4BA5-9251-43EC05B7113C}">
      <dgm:prSet custT="1"/>
      <dgm:spPr/>
      <dgm:t>
        <a:bodyPr/>
        <a:lstStyle/>
        <a:p>
          <a:pPr algn="ctr"/>
          <a:endParaRPr lang="en-US"/>
        </a:p>
      </dgm:t>
    </dgm:pt>
    <dgm:pt modelId="{90440541-F1C9-401F-8228-6C483EA6BA22}" type="parTrans" cxnId="{2A12A412-86DB-4BA5-9251-43EC05B7113C}">
      <dgm:prSet/>
      <dgm:spPr>
        <a:xfrm>
          <a:off x="3929659" y="576722"/>
          <a:ext cx="91440" cy="241326"/>
        </a:xfrm>
        <a:custGeom>
          <a:avLst/>
          <a:gdLst/>
          <a:ahLst/>
          <a:cxnLst/>
          <a:rect l="0" t="0" r="0" b="0"/>
          <a:pathLst>
            <a:path>
              <a:moveTo>
                <a:pt x="45720" y="0"/>
              </a:moveTo>
              <a:lnTo>
                <a:pt x="45720" y="241326"/>
              </a:lnTo>
            </a:path>
          </a:pathLst>
        </a:custGeom>
        <a:noFill/>
        <a:ln w="12700" cap="flat" cmpd="sng" algn="ctr">
          <a:solidFill>
            <a:sysClr val="windowText" lastClr="000000">
              <a:shade val="60000"/>
              <a:hueOff val="0"/>
              <a:satOff val="0"/>
              <a:lumOff val="0"/>
              <a:alphaOff val="0"/>
            </a:sysClr>
          </a:solidFill>
          <a:prstDash val="solid"/>
          <a:miter lim="800000"/>
        </a:ln>
        <a:effectLst/>
      </dgm:spPr>
      <dgm:t>
        <a:bodyPr/>
        <a:lstStyle/>
        <a:p>
          <a:pPr algn="ctr"/>
          <a:endParaRPr lang="en-US"/>
        </a:p>
      </dgm:t>
    </dgm:pt>
    <dgm:pt modelId="{3A00A5CA-2625-430B-93AF-D2C769CFBFB1}">
      <dgm:prSet phldrT="[Text]" custT="1"/>
      <dgm:spPr>
        <a:xfrm>
          <a:off x="3400793" y="818048"/>
          <a:ext cx="1149172" cy="574586"/>
        </a:xfrm>
        <a:solidFill>
          <a:sysClr val="window" lastClr="FFFFFF">
            <a:hueOff val="0"/>
            <a:satOff val="0"/>
            <a:lumOff val="0"/>
            <a:alphaOff val="0"/>
          </a:sysClr>
        </a:solidFill>
        <a:ln w="19050" cap="flat" cmpd="sng" algn="ctr">
          <a:solidFill>
            <a:schemeClr val="accent4"/>
          </a:solidFill>
          <a:prstDash val="solid"/>
          <a:miter lim="800000"/>
        </a:ln>
        <a:effectLst/>
      </dgm:spPr>
      <dgm:t>
        <a:bodyPr/>
        <a:lstStyle/>
        <a:p>
          <a:pPr algn="ctr"/>
          <a:r>
            <a:rPr lang="en-US" sz="1800" b="0" dirty="0">
              <a:solidFill>
                <a:sysClr val="windowText" lastClr="000000">
                  <a:hueOff val="0"/>
                  <a:satOff val="0"/>
                  <a:lumOff val="0"/>
                  <a:alphaOff val="0"/>
                </a:sysClr>
              </a:solidFill>
              <a:latin typeface="Calibri" panose="020F0502020204030204"/>
              <a:ea typeface="+mn-ea"/>
              <a:cs typeface="+mn-cs"/>
            </a:rPr>
            <a:t>RLB Community Task Force Topic Areas</a:t>
          </a:r>
        </a:p>
      </dgm:t>
    </dgm:pt>
    <dgm:pt modelId="{28F7F293-9645-4F7B-93F2-9AF4334D0C01}" type="parTrans" cxnId="{40BB8546-D89B-453E-A293-1E697FF9E51F}">
      <dgm:prSet/>
      <dgm:spPr/>
      <dgm:t>
        <a:bodyPr/>
        <a:lstStyle/>
        <a:p>
          <a:endParaRPr lang="en-US"/>
        </a:p>
      </dgm:t>
    </dgm:pt>
    <dgm:pt modelId="{4EA65683-A46F-4EA5-9EDF-817519027B6C}" type="sibTrans" cxnId="{40BB8546-D89B-453E-A293-1E697FF9E51F}">
      <dgm:prSet/>
      <dgm:spPr/>
      <dgm:t>
        <a:bodyPr/>
        <a:lstStyle/>
        <a:p>
          <a:endParaRPr lang="en-US"/>
        </a:p>
      </dgm:t>
    </dgm:pt>
    <dgm:pt modelId="{819AA4C5-E3AA-4964-A640-AF3FE325CB57}">
      <dgm:prSet phldrT="[Text]" custT="1"/>
      <dgm:spPr>
        <a:xfrm>
          <a:off x="3400793" y="818048"/>
          <a:ext cx="1149172" cy="574586"/>
        </a:xfrm>
        <a:solidFill>
          <a:sysClr val="window" lastClr="FFFFFF">
            <a:hueOff val="0"/>
            <a:satOff val="0"/>
            <a:lumOff val="0"/>
            <a:alphaOff val="0"/>
          </a:sysClr>
        </a:solidFill>
        <a:ln w="19050" cap="flat" cmpd="sng" algn="ctr">
          <a:solidFill>
            <a:srgbClr val="C00000"/>
          </a:solidFill>
          <a:prstDash val="solid"/>
          <a:miter lim="800000"/>
        </a:ln>
        <a:effectLst/>
      </dgm:spPr>
      <dgm:t>
        <a:bodyPr/>
        <a:lstStyle/>
        <a:p>
          <a:pPr algn="ctr"/>
          <a:r>
            <a:rPr lang="en-US" sz="1200" b="0">
              <a:solidFill>
                <a:sysClr val="windowText" lastClr="000000">
                  <a:hueOff val="0"/>
                  <a:satOff val="0"/>
                  <a:lumOff val="0"/>
                  <a:alphaOff val="0"/>
                </a:sysClr>
              </a:solidFill>
              <a:latin typeface="Calibri" panose="020F0502020204030204"/>
              <a:ea typeface="+mn-ea"/>
              <a:cs typeface="+mn-cs"/>
            </a:rPr>
            <a:t>RLB Agency Partners</a:t>
          </a:r>
        </a:p>
        <a:p>
          <a:pPr algn="ctr"/>
          <a:r>
            <a:rPr lang="en-US" sz="1200" b="0">
              <a:solidFill>
                <a:sysClr val="windowText" lastClr="000000">
                  <a:hueOff val="0"/>
                  <a:satOff val="0"/>
                  <a:lumOff val="0"/>
                  <a:alphaOff val="0"/>
                </a:sysClr>
              </a:solidFill>
              <a:latin typeface="Calibri" panose="020F0502020204030204"/>
              <a:ea typeface="+mn-ea"/>
              <a:cs typeface="+mn-cs"/>
            </a:rPr>
            <a:t>(Statement of Partnership Support)</a:t>
          </a:r>
        </a:p>
      </dgm:t>
    </dgm:pt>
    <dgm:pt modelId="{1984F3BB-877F-4F42-A0E9-B1042310DF99}" type="parTrans" cxnId="{B28F77E5-727E-4F97-9EC2-386372FB367C}">
      <dgm:prSet/>
      <dgm:spPr/>
      <dgm:t>
        <a:bodyPr/>
        <a:lstStyle/>
        <a:p>
          <a:endParaRPr lang="en-US"/>
        </a:p>
      </dgm:t>
    </dgm:pt>
    <dgm:pt modelId="{6B7772FD-198A-41CF-A23B-A846CD1E05AC}" type="sibTrans" cxnId="{B28F77E5-727E-4F97-9EC2-386372FB367C}">
      <dgm:prSet/>
      <dgm:spPr/>
      <dgm:t>
        <a:bodyPr/>
        <a:lstStyle/>
        <a:p>
          <a:endParaRPr lang="en-US"/>
        </a:p>
      </dgm:t>
    </dgm:pt>
    <dgm:pt modelId="{8B33EE43-A6DD-4CF4-85C9-314303F8150D}">
      <dgm:prSet phldrT="[Text]" custT="1"/>
      <dgm:spPr>
        <a:xfrm>
          <a:off x="3400793" y="818048"/>
          <a:ext cx="1149172" cy="574586"/>
        </a:xfrm>
        <a:solidFill>
          <a:sysClr val="window" lastClr="FFFFFF">
            <a:hueOff val="0"/>
            <a:satOff val="0"/>
            <a:lumOff val="0"/>
            <a:alphaOff val="0"/>
          </a:sysClr>
        </a:solidFill>
        <a:ln w="19050" cap="flat" cmpd="sng" algn="ctr">
          <a:solidFill>
            <a:srgbClr val="7030A0"/>
          </a:solidFill>
          <a:prstDash val="solid"/>
          <a:miter lim="800000"/>
        </a:ln>
        <a:effectLst/>
      </dgm:spPr>
      <dgm:t>
        <a:bodyPr/>
        <a:lstStyle/>
        <a:p>
          <a:pPr algn="ctr"/>
          <a:r>
            <a:rPr lang="en-US" sz="1200" b="0">
              <a:solidFill>
                <a:sysClr val="windowText" lastClr="000000">
                  <a:hueOff val="0"/>
                  <a:satOff val="0"/>
                  <a:lumOff val="0"/>
                  <a:alphaOff val="0"/>
                </a:sysClr>
              </a:solidFill>
              <a:latin typeface="Calibri" panose="020F0502020204030204"/>
              <a:ea typeface="+mn-ea"/>
              <a:cs typeface="+mn-cs"/>
            </a:rPr>
            <a:t>RLB Advisory Board </a:t>
          </a:r>
        </a:p>
        <a:p>
          <a:pPr algn="ctr"/>
          <a:r>
            <a:rPr lang="en-US" sz="1200" b="0">
              <a:solidFill>
                <a:sysClr val="windowText" lastClr="000000">
                  <a:hueOff val="0"/>
                  <a:satOff val="0"/>
                  <a:lumOff val="0"/>
                  <a:alphaOff val="0"/>
                </a:sysClr>
              </a:solidFill>
              <a:latin typeface="Calibri" panose="020F0502020204030204"/>
              <a:ea typeface="+mn-ea"/>
              <a:cs typeface="+mn-cs"/>
            </a:rPr>
            <a:t>(Viable Path/Project)</a:t>
          </a:r>
        </a:p>
      </dgm:t>
    </dgm:pt>
    <dgm:pt modelId="{8D5C156E-C8B6-4BE6-8010-F47463137BE6}" type="parTrans" cxnId="{B8ED3FEA-670B-4E02-9241-2B41F7EA55DD}">
      <dgm:prSet/>
      <dgm:spPr/>
      <dgm:t>
        <a:bodyPr/>
        <a:lstStyle/>
        <a:p>
          <a:endParaRPr lang="en-US"/>
        </a:p>
      </dgm:t>
    </dgm:pt>
    <dgm:pt modelId="{BBC4E425-22A0-4932-A0C8-33E8B0A0D1C0}" type="sibTrans" cxnId="{B8ED3FEA-670B-4E02-9241-2B41F7EA55DD}">
      <dgm:prSet/>
      <dgm:spPr/>
      <dgm:t>
        <a:bodyPr/>
        <a:lstStyle/>
        <a:p>
          <a:endParaRPr lang="en-US"/>
        </a:p>
      </dgm:t>
    </dgm:pt>
    <dgm:pt modelId="{E35240D0-C794-41E9-8FB6-4AD3BB8AE0B7}">
      <dgm:prSet phldrT="[Text]" custT="1"/>
      <dgm:spPr>
        <a:xfrm>
          <a:off x="3400793" y="818048"/>
          <a:ext cx="1149172" cy="574586"/>
        </a:xfrm>
        <a:solidFill>
          <a:sysClr val="window" lastClr="FFFFFF">
            <a:hueOff val="0"/>
            <a:satOff val="0"/>
            <a:lumOff val="0"/>
            <a:alphaOff val="0"/>
          </a:sysClr>
        </a:solidFill>
        <a:ln w="19050" cap="flat" cmpd="sng" algn="ctr">
          <a:solidFill>
            <a:schemeClr val="accent4">
              <a:lumMod val="75000"/>
            </a:schemeClr>
          </a:solidFill>
          <a:prstDash val="solid"/>
          <a:miter lim="800000"/>
        </a:ln>
        <a:effectLst/>
      </dgm:spPr>
      <dgm:t>
        <a:bodyPr/>
        <a:lstStyle/>
        <a:p>
          <a:pPr algn="ctr"/>
          <a:r>
            <a:rPr lang="en-US" sz="1200" b="1">
              <a:solidFill>
                <a:sysClr val="windowText" lastClr="000000">
                  <a:hueOff val="0"/>
                  <a:satOff val="0"/>
                  <a:lumOff val="0"/>
                  <a:alphaOff val="0"/>
                </a:sysClr>
              </a:solidFill>
              <a:latin typeface="Calibri" panose="020F0502020204030204"/>
              <a:ea typeface="+mn-ea"/>
              <a:cs typeface="+mn-cs"/>
            </a:rPr>
            <a:t>Topic 1</a:t>
          </a:r>
        </a:p>
        <a:p>
          <a:pPr algn="ctr"/>
          <a:r>
            <a:rPr lang="en-US" sz="1200" b="0">
              <a:solidFill>
                <a:sysClr val="windowText" lastClr="000000">
                  <a:hueOff val="0"/>
                  <a:satOff val="0"/>
                  <a:lumOff val="0"/>
                  <a:alphaOff val="0"/>
                </a:sysClr>
              </a:solidFill>
              <a:latin typeface="Calibri" panose="020F0502020204030204"/>
              <a:ea typeface="+mn-ea"/>
              <a:cs typeface="+mn-cs"/>
            </a:rPr>
            <a:t>Housing</a:t>
          </a:r>
        </a:p>
      </dgm:t>
    </dgm:pt>
    <dgm:pt modelId="{2033DAC1-074A-4377-B322-D9BD3ADA1D0B}" type="parTrans" cxnId="{A4E88EF3-C482-4BC8-A4A8-81B6AA0F8DF6}">
      <dgm:prSet/>
      <dgm:spPr/>
      <dgm:t>
        <a:bodyPr/>
        <a:lstStyle/>
        <a:p>
          <a:endParaRPr lang="en-US"/>
        </a:p>
      </dgm:t>
    </dgm:pt>
    <dgm:pt modelId="{2F557E7B-0CBF-4C49-8E98-DAB23DADA869}" type="sibTrans" cxnId="{A4E88EF3-C482-4BC8-A4A8-81B6AA0F8DF6}">
      <dgm:prSet/>
      <dgm:spPr/>
      <dgm:t>
        <a:bodyPr/>
        <a:lstStyle/>
        <a:p>
          <a:endParaRPr lang="en-US"/>
        </a:p>
      </dgm:t>
    </dgm:pt>
    <dgm:pt modelId="{835AB1E3-9FC2-4A20-ACAA-42C978F3143C}">
      <dgm:prSet phldrT="[Text]" custT="1"/>
      <dgm:spPr>
        <a:xfrm>
          <a:off x="3400793" y="818048"/>
          <a:ext cx="1149172" cy="574586"/>
        </a:xfrm>
        <a:solidFill>
          <a:sysClr val="window" lastClr="FFFFFF">
            <a:hueOff val="0"/>
            <a:satOff val="0"/>
            <a:lumOff val="0"/>
            <a:alphaOff val="0"/>
          </a:sysClr>
        </a:solidFill>
        <a:ln w="19050" cap="flat" cmpd="sng" algn="ctr">
          <a:solidFill>
            <a:schemeClr val="accent5">
              <a:lumMod val="75000"/>
            </a:schemeClr>
          </a:solidFill>
          <a:prstDash val="solid"/>
          <a:miter lim="800000"/>
        </a:ln>
        <a:effectLst/>
      </dgm:spPr>
      <dgm:t>
        <a:bodyPr/>
        <a:lstStyle/>
        <a:p>
          <a:pPr algn="ctr"/>
          <a:r>
            <a:rPr lang="en-US" sz="1200" b="1" dirty="0">
              <a:solidFill>
                <a:sysClr val="windowText" lastClr="000000">
                  <a:hueOff val="0"/>
                  <a:satOff val="0"/>
                  <a:lumOff val="0"/>
                  <a:alphaOff val="0"/>
                </a:sysClr>
              </a:solidFill>
              <a:latin typeface="Calibri" panose="020F0502020204030204"/>
              <a:ea typeface="+mn-ea"/>
              <a:cs typeface="+mn-cs"/>
            </a:rPr>
            <a:t>Topic 2</a:t>
          </a:r>
        </a:p>
        <a:p>
          <a:pPr algn="ctr"/>
          <a:r>
            <a:rPr lang="en-US" sz="1200" b="0" dirty="0">
              <a:solidFill>
                <a:sysClr val="windowText" lastClr="000000">
                  <a:hueOff val="0"/>
                  <a:satOff val="0"/>
                  <a:lumOff val="0"/>
                  <a:alphaOff val="0"/>
                </a:sysClr>
              </a:solidFill>
              <a:latin typeface="Calibri" panose="020F0502020204030204"/>
              <a:ea typeface="+mn-ea"/>
              <a:cs typeface="+mn-cs"/>
            </a:rPr>
            <a:t>Development</a:t>
          </a:r>
        </a:p>
      </dgm:t>
    </dgm:pt>
    <dgm:pt modelId="{ACEE6557-4A25-4C52-9B40-3D0E4C0169EA}" type="parTrans" cxnId="{7A8575F1-AB83-4A7A-8372-9F699E619BE5}">
      <dgm:prSet/>
      <dgm:spPr/>
      <dgm:t>
        <a:bodyPr/>
        <a:lstStyle/>
        <a:p>
          <a:endParaRPr lang="en-US"/>
        </a:p>
      </dgm:t>
    </dgm:pt>
    <dgm:pt modelId="{743AAC88-D128-477A-B52F-56270B7D855F}" type="sibTrans" cxnId="{7A8575F1-AB83-4A7A-8372-9F699E619BE5}">
      <dgm:prSet/>
      <dgm:spPr/>
      <dgm:t>
        <a:bodyPr/>
        <a:lstStyle/>
        <a:p>
          <a:endParaRPr lang="en-US"/>
        </a:p>
      </dgm:t>
    </dgm:pt>
    <dgm:pt modelId="{86E38C6D-0067-40D8-A370-455F9FF007BE}">
      <dgm:prSet phldrT="[Text]" custT="1"/>
      <dgm:spPr>
        <a:xfrm>
          <a:off x="3400793" y="818048"/>
          <a:ext cx="1149172" cy="574586"/>
        </a:xfrm>
        <a:solidFill>
          <a:sysClr val="window" lastClr="FFFFFF">
            <a:hueOff val="0"/>
            <a:satOff val="0"/>
            <a:lumOff val="0"/>
            <a:alphaOff val="0"/>
          </a:sysClr>
        </a:solidFill>
        <a:ln w="19050" cap="flat" cmpd="sng" algn="ctr">
          <a:solidFill>
            <a:srgbClr val="70AD47">
              <a:lumMod val="75000"/>
            </a:srgbClr>
          </a:solidFill>
          <a:prstDash val="solid"/>
          <a:miter lim="800000"/>
        </a:ln>
        <a:effectLst/>
      </dgm:spPr>
      <dgm:t>
        <a:bodyPr/>
        <a:lstStyle/>
        <a:p>
          <a:pPr algn="ctr"/>
          <a:r>
            <a:rPr lang="en-US" sz="1200" b="1" dirty="0">
              <a:solidFill>
                <a:sysClr val="windowText" lastClr="000000">
                  <a:hueOff val="0"/>
                  <a:satOff val="0"/>
                  <a:lumOff val="0"/>
                  <a:alphaOff val="0"/>
                </a:sysClr>
              </a:solidFill>
              <a:latin typeface="Calibri" panose="020F0502020204030204"/>
              <a:ea typeface="+mn-ea"/>
              <a:cs typeface="+mn-cs"/>
            </a:rPr>
            <a:t>Topic 3</a:t>
          </a:r>
        </a:p>
        <a:p>
          <a:pPr algn="ctr"/>
          <a:r>
            <a:rPr lang="en-US" sz="1200" b="0" dirty="0">
              <a:solidFill>
                <a:sysClr val="windowText" lastClr="000000">
                  <a:hueOff val="0"/>
                  <a:satOff val="0"/>
                  <a:lumOff val="0"/>
                  <a:alphaOff val="0"/>
                </a:sysClr>
              </a:solidFill>
              <a:latin typeface="Calibri" panose="020F0502020204030204"/>
              <a:ea typeface="+mn-ea"/>
              <a:cs typeface="+mn-cs"/>
            </a:rPr>
            <a:t>Health</a:t>
          </a:r>
        </a:p>
      </dgm:t>
    </dgm:pt>
    <dgm:pt modelId="{8AE734EE-F6D6-4513-993A-BE45E37A3F3F}" type="parTrans" cxnId="{3D5AF8AF-E779-4B75-BA31-225FC5336B33}">
      <dgm:prSet/>
      <dgm:spPr/>
      <dgm:t>
        <a:bodyPr/>
        <a:lstStyle/>
        <a:p>
          <a:endParaRPr lang="en-US"/>
        </a:p>
      </dgm:t>
    </dgm:pt>
    <dgm:pt modelId="{AAE82CEC-421F-488B-B840-8AC28920F4D9}" type="sibTrans" cxnId="{3D5AF8AF-E779-4B75-BA31-225FC5336B33}">
      <dgm:prSet/>
      <dgm:spPr/>
      <dgm:t>
        <a:bodyPr/>
        <a:lstStyle/>
        <a:p>
          <a:endParaRPr lang="en-US"/>
        </a:p>
      </dgm:t>
    </dgm:pt>
    <dgm:pt modelId="{D2E822FE-2975-4017-9EBD-29CD53EED5B2}">
      <dgm:prSet phldrT="[Text]" custT="1"/>
      <dgm:spPr>
        <a:xfrm>
          <a:off x="3400793" y="818048"/>
          <a:ext cx="1149172" cy="574586"/>
        </a:xfrm>
        <a:solidFill>
          <a:sysClr val="window" lastClr="FFFFFF">
            <a:hueOff val="0"/>
            <a:satOff val="0"/>
            <a:lumOff val="0"/>
            <a:alphaOff val="0"/>
          </a:sysClr>
        </a:solidFill>
        <a:ln w="19050" cap="flat" cmpd="sng" algn="ctr">
          <a:solidFill>
            <a:srgbClr val="0070C0"/>
          </a:solidFill>
          <a:prstDash val="solid"/>
          <a:miter lim="800000"/>
        </a:ln>
        <a:effectLst/>
      </dgm:spPr>
      <dgm:t>
        <a:bodyPr/>
        <a:lstStyle/>
        <a:p>
          <a:pPr algn="ctr"/>
          <a:r>
            <a:rPr lang="en-US" sz="1200" b="1" dirty="0">
              <a:solidFill>
                <a:sysClr val="windowText" lastClr="000000">
                  <a:hueOff val="0"/>
                  <a:satOff val="0"/>
                  <a:lumOff val="0"/>
                  <a:alphaOff val="0"/>
                </a:sysClr>
              </a:solidFill>
              <a:latin typeface="Calibri" panose="020F0502020204030204"/>
              <a:ea typeface="+mn-ea"/>
              <a:cs typeface="+mn-cs"/>
            </a:rPr>
            <a:t>Topic 4</a:t>
          </a:r>
        </a:p>
        <a:p>
          <a:pPr algn="ctr"/>
          <a:r>
            <a:rPr lang="en-US" sz="1200" b="0" dirty="0">
              <a:solidFill>
                <a:sysClr val="windowText" lastClr="000000">
                  <a:hueOff val="0"/>
                  <a:satOff val="0"/>
                  <a:lumOff val="0"/>
                  <a:alphaOff val="0"/>
                </a:sysClr>
              </a:solidFill>
              <a:latin typeface="Calibri" panose="020F0502020204030204"/>
              <a:ea typeface="+mn-ea"/>
              <a:cs typeface="+mn-cs"/>
            </a:rPr>
            <a:t>History, Cultural &amp; Arts Area</a:t>
          </a:r>
        </a:p>
      </dgm:t>
    </dgm:pt>
    <dgm:pt modelId="{21ABEC03-BFAD-42C6-AD34-B1C83648AA2F}" type="parTrans" cxnId="{921AF480-D8F7-443A-AD7F-D76728468573}">
      <dgm:prSet/>
      <dgm:spPr/>
      <dgm:t>
        <a:bodyPr/>
        <a:lstStyle/>
        <a:p>
          <a:endParaRPr lang="en-US"/>
        </a:p>
      </dgm:t>
    </dgm:pt>
    <dgm:pt modelId="{23C5F50F-15E4-423E-A3B2-1816674E0D50}" type="sibTrans" cxnId="{921AF480-D8F7-443A-AD7F-D76728468573}">
      <dgm:prSet/>
      <dgm:spPr/>
      <dgm:t>
        <a:bodyPr/>
        <a:lstStyle/>
        <a:p>
          <a:endParaRPr lang="en-US"/>
        </a:p>
      </dgm:t>
    </dgm:pt>
    <dgm:pt modelId="{FD59E0F1-1CD8-482B-95B7-241B7E5EA028}">
      <dgm:prSet phldrT="[Text]" custT="1"/>
      <dgm:spPr>
        <a:xfrm>
          <a:off x="3400793" y="818048"/>
          <a:ext cx="1149172" cy="574586"/>
        </a:xfrm>
        <a:solidFill>
          <a:sysClr val="window" lastClr="FFFFFF">
            <a:hueOff val="0"/>
            <a:satOff val="0"/>
            <a:lumOff val="0"/>
            <a:alphaOff val="0"/>
          </a:sysClr>
        </a:solidFill>
        <a:ln w="19050" cap="flat" cmpd="sng" algn="ctr">
          <a:solidFill>
            <a:srgbClr val="00B0F0"/>
          </a:solidFill>
          <a:prstDash val="solid"/>
          <a:miter lim="800000"/>
        </a:ln>
        <a:effectLst/>
      </dgm:spPr>
      <dgm:t>
        <a:bodyPr/>
        <a:lstStyle/>
        <a:p>
          <a:pPr algn="ctr"/>
          <a:r>
            <a:rPr lang="en-US" sz="1200" b="1">
              <a:solidFill>
                <a:sysClr val="windowText" lastClr="000000">
                  <a:hueOff val="0"/>
                  <a:satOff val="0"/>
                  <a:lumOff val="0"/>
                  <a:alphaOff val="0"/>
                </a:sysClr>
              </a:solidFill>
              <a:latin typeface="Calibri" panose="020F0502020204030204"/>
              <a:ea typeface="+mn-ea"/>
              <a:cs typeface="+mn-cs"/>
            </a:rPr>
            <a:t>Topic 5/6</a:t>
          </a:r>
        </a:p>
        <a:p>
          <a:pPr algn="ctr"/>
          <a:r>
            <a:rPr lang="en-US" sz="1200" b="0">
              <a:solidFill>
                <a:sysClr val="windowText" lastClr="000000">
                  <a:hueOff val="0"/>
                  <a:satOff val="0"/>
                  <a:lumOff val="0"/>
                  <a:alphaOff val="0"/>
                </a:sysClr>
              </a:solidFill>
              <a:latin typeface="Calibri" panose="020F0502020204030204"/>
              <a:ea typeface="+mn-ea"/>
              <a:cs typeface="+mn-cs"/>
            </a:rPr>
            <a:t>Education &amp; Programs</a:t>
          </a:r>
        </a:p>
      </dgm:t>
    </dgm:pt>
    <dgm:pt modelId="{42B3E792-9BB0-457F-AC50-FE7926BA528D}" type="parTrans" cxnId="{2B58AA92-5D31-4266-A57B-78C14B5F920F}">
      <dgm:prSet/>
      <dgm:spPr/>
      <dgm:t>
        <a:bodyPr/>
        <a:lstStyle/>
        <a:p>
          <a:endParaRPr lang="en-US"/>
        </a:p>
      </dgm:t>
    </dgm:pt>
    <dgm:pt modelId="{F7D7554A-8DB5-4B4B-BC32-1A88A5069535}" type="sibTrans" cxnId="{2B58AA92-5D31-4266-A57B-78C14B5F920F}">
      <dgm:prSet/>
      <dgm:spPr/>
      <dgm:t>
        <a:bodyPr/>
        <a:lstStyle/>
        <a:p>
          <a:endParaRPr lang="en-US"/>
        </a:p>
      </dgm:t>
    </dgm:pt>
    <dgm:pt modelId="{5CACBC36-8A3C-453F-8DA9-8110CE585358}">
      <dgm:prSet phldrT="[Text]" custT="1"/>
      <dgm:spPr>
        <a:xfrm>
          <a:off x="3400793" y="818048"/>
          <a:ext cx="1149172" cy="574586"/>
        </a:xfrm>
        <a:solidFill>
          <a:sysClr val="window" lastClr="FFFFFF">
            <a:hueOff val="0"/>
            <a:satOff val="0"/>
            <a:lumOff val="0"/>
            <a:alphaOff val="0"/>
          </a:sysClr>
        </a:solidFill>
        <a:ln w="19050" cap="flat" cmpd="sng" algn="ctr">
          <a:solidFill>
            <a:schemeClr val="bg1"/>
          </a:solidFill>
          <a:prstDash val="solid"/>
          <a:miter lim="800000"/>
        </a:ln>
        <a:effectLst/>
      </dgm:spPr>
      <dgm:t>
        <a:bodyPr/>
        <a:lstStyle/>
        <a:p>
          <a:pPr algn="ctr"/>
          <a:r>
            <a:rPr lang="en-US" sz="1200" b="1">
              <a:solidFill>
                <a:sysClr val="windowText" lastClr="000000">
                  <a:hueOff val="0"/>
                  <a:satOff val="0"/>
                  <a:lumOff val="0"/>
                  <a:alphaOff val="0"/>
                </a:sysClr>
              </a:solidFill>
              <a:latin typeface="Calibri" panose="020F0502020204030204"/>
              <a:ea typeface="+mn-ea"/>
              <a:cs typeface="+mn-cs"/>
            </a:rPr>
            <a:t>Topic 7</a:t>
          </a:r>
        </a:p>
        <a:p>
          <a:pPr algn="ctr"/>
          <a:r>
            <a:rPr lang="en-US" sz="1200" b="0">
              <a:solidFill>
                <a:sysClr val="windowText" lastClr="000000">
                  <a:hueOff val="0"/>
                  <a:satOff val="0"/>
                  <a:lumOff val="0"/>
                  <a:alphaOff val="0"/>
                </a:sysClr>
              </a:solidFill>
              <a:latin typeface="Calibri" panose="020F0502020204030204"/>
              <a:ea typeface="+mn-ea"/>
              <a:cs typeface="+mn-cs"/>
            </a:rPr>
            <a:t>Transportation &amp; Mobility</a:t>
          </a:r>
        </a:p>
      </dgm:t>
    </dgm:pt>
    <dgm:pt modelId="{0C9F31DE-1477-4C3D-B3B7-BA9D913F7792}" type="parTrans" cxnId="{83AF515E-F4C6-4692-937B-832371E96661}">
      <dgm:prSet/>
      <dgm:spPr/>
      <dgm:t>
        <a:bodyPr/>
        <a:lstStyle/>
        <a:p>
          <a:endParaRPr lang="en-US"/>
        </a:p>
      </dgm:t>
    </dgm:pt>
    <dgm:pt modelId="{4B4F27AC-D628-46B3-9C5F-BD0525282DB0}" type="sibTrans" cxnId="{83AF515E-F4C6-4692-937B-832371E96661}">
      <dgm:prSet/>
      <dgm:spPr/>
      <dgm:t>
        <a:bodyPr/>
        <a:lstStyle/>
        <a:p>
          <a:endParaRPr lang="en-US"/>
        </a:p>
      </dgm:t>
    </dgm:pt>
    <dgm:pt modelId="{B6ED6CEE-5B8E-41E2-8F36-5F5297E6A74C}">
      <dgm:prSet phldrT="[Text]" custT="1"/>
      <dgm:spPr>
        <a:xfrm>
          <a:off x="3400793" y="818048"/>
          <a:ext cx="1149172" cy="574586"/>
        </a:xfrm>
        <a:solidFill>
          <a:sysClr val="window" lastClr="FFFFFF">
            <a:hueOff val="0"/>
            <a:satOff val="0"/>
            <a:lumOff val="0"/>
            <a:alphaOff val="0"/>
          </a:sysClr>
        </a:solidFill>
        <a:ln w="19050" cap="flat" cmpd="sng" algn="ctr">
          <a:solidFill>
            <a:srgbClr val="7030A0"/>
          </a:solidFill>
          <a:prstDash val="solid"/>
          <a:miter lim="800000"/>
        </a:ln>
        <a:effectLst/>
      </dgm:spPr>
      <dgm:t>
        <a:bodyPr vert="vert270"/>
        <a:lstStyle/>
        <a:p>
          <a:pPr algn="ctr"/>
          <a:r>
            <a:rPr lang="en-US" sz="1000" b="0" baseline="0" dirty="0">
              <a:solidFill>
                <a:sysClr val="windowText" lastClr="000000">
                  <a:hueOff val="0"/>
                  <a:satOff val="0"/>
                  <a:lumOff val="0"/>
                  <a:alphaOff val="0"/>
                </a:sysClr>
              </a:solidFill>
              <a:latin typeface="Calibri" panose="020F0502020204030204"/>
              <a:ea typeface="+mn-ea"/>
              <a:cs typeface="+mn-cs"/>
            </a:rPr>
            <a:t>C-Executive Fund Development Campaign</a:t>
          </a:r>
        </a:p>
      </dgm:t>
    </dgm:pt>
    <dgm:pt modelId="{A5715891-EAA0-4884-95F5-E06241135983}" type="parTrans" cxnId="{4305DA16-AE88-492A-B109-0049F8B1AC81}">
      <dgm:prSet/>
      <dgm:spPr/>
      <dgm:t>
        <a:bodyPr/>
        <a:lstStyle/>
        <a:p>
          <a:endParaRPr lang="en-US"/>
        </a:p>
      </dgm:t>
    </dgm:pt>
    <dgm:pt modelId="{5AD4FD9E-E549-4CF0-AF58-E92F4A8C7390}" type="sibTrans" cxnId="{4305DA16-AE88-492A-B109-0049F8B1AC81}">
      <dgm:prSet/>
      <dgm:spPr/>
      <dgm:t>
        <a:bodyPr/>
        <a:lstStyle/>
        <a:p>
          <a:endParaRPr lang="en-US"/>
        </a:p>
      </dgm:t>
    </dgm:pt>
    <dgm:pt modelId="{B5926513-AE7D-448A-9296-15D55C802F9E}">
      <dgm:prSet phldrT="[Text]" custT="1"/>
      <dgm:spPr>
        <a:xfrm>
          <a:off x="3400793" y="818048"/>
          <a:ext cx="1149172" cy="574586"/>
        </a:xfrm>
        <a:solidFill>
          <a:sysClr val="window" lastClr="FFFFFF">
            <a:hueOff val="0"/>
            <a:satOff val="0"/>
            <a:lumOff val="0"/>
            <a:alphaOff val="0"/>
          </a:sysClr>
        </a:solidFill>
        <a:ln w="19050" cap="flat" cmpd="sng" algn="ctr">
          <a:solidFill>
            <a:srgbClr val="C0000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City of St. Paul</a:t>
          </a:r>
        </a:p>
      </dgm:t>
    </dgm:pt>
    <dgm:pt modelId="{DEB8D9A7-1944-4DB0-AAE1-19511E5872E0}" type="parTrans" cxnId="{D669F1F5-5D07-4BD7-8FBF-B6FF27EEDE48}">
      <dgm:prSet/>
      <dgm:spPr/>
      <dgm:t>
        <a:bodyPr/>
        <a:lstStyle/>
        <a:p>
          <a:endParaRPr lang="en-US"/>
        </a:p>
      </dgm:t>
    </dgm:pt>
    <dgm:pt modelId="{554DE102-6E54-4BB0-A73A-8B2E66D084E3}" type="sibTrans" cxnId="{D669F1F5-5D07-4BD7-8FBF-B6FF27EEDE48}">
      <dgm:prSet/>
      <dgm:spPr/>
      <dgm:t>
        <a:bodyPr/>
        <a:lstStyle/>
        <a:p>
          <a:endParaRPr lang="en-US"/>
        </a:p>
      </dgm:t>
    </dgm:pt>
    <dgm:pt modelId="{0E5A40C5-8133-47CD-96B5-1A7CF101C09C}">
      <dgm:prSet phldrT="[Text]" custT="1"/>
      <dgm:spPr>
        <a:xfrm>
          <a:off x="3400793" y="818048"/>
          <a:ext cx="1149172" cy="574586"/>
        </a:xfrm>
        <a:solidFill>
          <a:sysClr val="window" lastClr="FFFFFF">
            <a:hueOff val="0"/>
            <a:satOff val="0"/>
            <a:lumOff val="0"/>
            <a:alphaOff val="0"/>
          </a:sysClr>
        </a:solidFill>
        <a:ln w="19050" cap="flat" cmpd="sng" algn="ctr">
          <a:solidFill>
            <a:srgbClr val="C0000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MnDOT/FHWA</a:t>
          </a:r>
        </a:p>
      </dgm:t>
    </dgm:pt>
    <dgm:pt modelId="{60186A6D-B6E6-4685-B75E-83321BA5ACB6}" type="parTrans" cxnId="{37605ED0-7C60-4F42-BA41-2CFD8FAB015A}">
      <dgm:prSet/>
      <dgm:spPr/>
      <dgm:t>
        <a:bodyPr/>
        <a:lstStyle/>
        <a:p>
          <a:endParaRPr lang="en-US"/>
        </a:p>
      </dgm:t>
    </dgm:pt>
    <dgm:pt modelId="{EB83758A-80A8-4D10-935C-9E75CC7B5235}" type="sibTrans" cxnId="{37605ED0-7C60-4F42-BA41-2CFD8FAB015A}">
      <dgm:prSet/>
      <dgm:spPr/>
      <dgm:t>
        <a:bodyPr/>
        <a:lstStyle/>
        <a:p>
          <a:endParaRPr lang="en-US"/>
        </a:p>
      </dgm:t>
    </dgm:pt>
    <dgm:pt modelId="{4CF4B4A3-0791-4971-B726-5214EA01FE12}">
      <dgm:prSet phldrT="[Text]" custT="1"/>
      <dgm:spPr>
        <a:xfrm>
          <a:off x="3400793" y="818048"/>
          <a:ext cx="1149172" cy="574586"/>
        </a:xfrm>
        <a:solidFill>
          <a:sysClr val="window" lastClr="FFFFFF">
            <a:hueOff val="0"/>
            <a:satOff val="0"/>
            <a:lumOff val="0"/>
            <a:alphaOff val="0"/>
          </a:sysClr>
        </a:solidFill>
        <a:ln w="19050" cap="flat" cmpd="sng" algn="ctr">
          <a:solidFill>
            <a:srgbClr val="C0000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Metropolitan Council</a:t>
          </a:r>
        </a:p>
      </dgm:t>
    </dgm:pt>
    <dgm:pt modelId="{501F545A-BF52-4177-BB0D-16F56076246D}" type="parTrans" cxnId="{512B4FB8-6F51-4504-972D-C691B815D5A1}">
      <dgm:prSet/>
      <dgm:spPr/>
      <dgm:t>
        <a:bodyPr/>
        <a:lstStyle/>
        <a:p>
          <a:endParaRPr lang="en-US"/>
        </a:p>
      </dgm:t>
    </dgm:pt>
    <dgm:pt modelId="{EAF5D41B-5926-46AB-8918-36865E4B3C15}" type="sibTrans" cxnId="{512B4FB8-6F51-4504-972D-C691B815D5A1}">
      <dgm:prSet/>
      <dgm:spPr/>
      <dgm:t>
        <a:bodyPr/>
        <a:lstStyle/>
        <a:p>
          <a:endParaRPr lang="en-US"/>
        </a:p>
      </dgm:t>
    </dgm:pt>
    <dgm:pt modelId="{50A05110-AE92-4062-A826-78A8DBAC6348}">
      <dgm:prSet phldrT="[Text]" custT="1"/>
      <dgm:spPr>
        <a:xfrm>
          <a:off x="3400793" y="818048"/>
          <a:ext cx="1149172" cy="574586"/>
        </a:xfrm>
        <a:solidFill>
          <a:sysClr val="window" lastClr="FFFFFF">
            <a:hueOff val="0"/>
            <a:satOff val="0"/>
            <a:lumOff val="0"/>
            <a:alphaOff val="0"/>
          </a:sysClr>
        </a:solidFill>
        <a:ln w="19050" cap="flat" cmpd="sng" algn="ctr">
          <a:solidFill>
            <a:srgbClr val="C0000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Ramsey County</a:t>
          </a:r>
        </a:p>
      </dgm:t>
    </dgm:pt>
    <dgm:pt modelId="{34E071FF-B4EA-4BA8-81CF-774D01E9D379}" type="parTrans" cxnId="{07799FAD-4452-46C1-8B4C-B616DEC8AD44}">
      <dgm:prSet/>
      <dgm:spPr/>
      <dgm:t>
        <a:bodyPr/>
        <a:lstStyle/>
        <a:p>
          <a:endParaRPr lang="en-US"/>
        </a:p>
      </dgm:t>
    </dgm:pt>
    <dgm:pt modelId="{CEB1D852-778E-4288-BBB8-5DD643535A99}" type="sibTrans" cxnId="{07799FAD-4452-46C1-8B4C-B616DEC8AD44}">
      <dgm:prSet/>
      <dgm:spPr/>
      <dgm:t>
        <a:bodyPr/>
        <a:lstStyle/>
        <a:p>
          <a:endParaRPr lang="en-US"/>
        </a:p>
      </dgm:t>
    </dgm:pt>
    <dgm:pt modelId="{9714681A-FE2C-409B-A242-066A787547AD}">
      <dgm:prSet phldrT="[Text]" custT="1"/>
      <dgm:spPr>
        <a:xfrm>
          <a:off x="3400793" y="818048"/>
          <a:ext cx="1149172" cy="574586"/>
        </a:xfrm>
        <a:solidFill>
          <a:sysClr val="window" lastClr="FFFFFF">
            <a:hueOff val="0"/>
            <a:satOff val="0"/>
            <a:lumOff val="0"/>
            <a:alphaOff val="0"/>
          </a:sysClr>
        </a:solidFill>
        <a:ln w="19050" cap="flat" cmpd="sng" algn="ctr">
          <a:solidFill>
            <a:schemeClr val="accent5">
              <a:lumMod val="75000"/>
            </a:schemeClr>
          </a:solidFill>
          <a:prstDash val="solid"/>
          <a:miter lim="800000"/>
        </a:ln>
        <a:effectLst/>
      </dgm:spPr>
      <dgm:t>
        <a:bodyPr vert="vert270"/>
        <a:lstStyle/>
        <a:p>
          <a:pPr algn="ctr"/>
          <a:r>
            <a:rPr lang="en-US" sz="1000" b="0" baseline="0" dirty="0">
              <a:solidFill>
                <a:sysClr val="windowText" lastClr="000000">
                  <a:hueOff val="0"/>
                  <a:satOff val="0"/>
                  <a:lumOff val="0"/>
                  <a:alphaOff val="0"/>
                </a:sysClr>
              </a:solidFill>
              <a:latin typeface="Calibri" panose="020F0502020204030204"/>
              <a:ea typeface="+mn-ea"/>
              <a:cs typeface="+mn-cs"/>
            </a:rPr>
            <a:t>Jobs  &amp; Workforce Pathways</a:t>
          </a:r>
        </a:p>
      </dgm:t>
    </dgm:pt>
    <dgm:pt modelId="{69022B85-B18B-4F80-98B1-77246ADCDFDD}" type="parTrans" cxnId="{C8720A22-F972-4051-8FA2-0A791E1E22AC}">
      <dgm:prSet/>
      <dgm:spPr/>
      <dgm:t>
        <a:bodyPr/>
        <a:lstStyle/>
        <a:p>
          <a:endParaRPr lang="en-US"/>
        </a:p>
      </dgm:t>
    </dgm:pt>
    <dgm:pt modelId="{C7DCC9D2-CBFC-418C-888B-7015D1C46C0E}" type="sibTrans" cxnId="{C8720A22-F972-4051-8FA2-0A791E1E22AC}">
      <dgm:prSet/>
      <dgm:spPr/>
      <dgm:t>
        <a:bodyPr/>
        <a:lstStyle/>
        <a:p>
          <a:endParaRPr lang="en-US"/>
        </a:p>
      </dgm:t>
    </dgm:pt>
    <dgm:pt modelId="{40BC92B4-9C47-4977-B810-886397CCE701}">
      <dgm:prSet phldrT="[Text]" custT="1"/>
      <dgm:spPr>
        <a:xfrm>
          <a:off x="3400793" y="818048"/>
          <a:ext cx="1149172" cy="574586"/>
        </a:xfrm>
        <a:solidFill>
          <a:sysClr val="window" lastClr="FFFFFF">
            <a:hueOff val="0"/>
            <a:satOff val="0"/>
            <a:lumOff val="0"/>
            <a:alphaOff val="0"/>
          </a:sysClr>
        </a:solidFill>
        <a:ln w="19050" cap="flat" cmpd="sng" algn="ctr">
          <a:solidFill>
            <a:schemeClr val="accent4">
              <a:lumMod val="75000"/>
            </a:scheme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Gentrification</a:t>
          </a:r>
        </a:p>
      </dgm:t>
    </dgm:pt>
    <dgm:pt modelId="{8B7C61D7-3B27-4417-94EB-53208CEF3A58}" type="parTrans" cxnId="{73E3E248-E782-47A1-B1B5-04653535537E}">
      <dgm:prSet/>
      <dgm:spPr/>
      <dgm:t>
        <a:bodyPr/>
        <a:lstStyle/>
        <a:p>
          <a:endParaRPr lang="en-US"/>
        </a:p>
      </dgm:t>
    </dgm:pt>
    <dgm:pt modelId="{E4867504-FDAD-495A-862E-A8C341AB9A21}" type="sibTrans" cxnId="{73E3E248-E782-47A1-B1B5-04653535537E}">
      <dgm:prSet/>
      <dgm:spPr/>
      <dgm:t>
        <a:bodyPr/>
        <a:lstStyle/>
        <a:p>
          <a:endParaRPr lang="en-US"/>
        </a:p>
      </dgm:t>
    </dgm:pt>
    <dgm:pt modelId="{34AB6CB4-7D57-4982-A36F-A62A627E9AF9}">
      <dgm:prSet phldrT="[Text]" custT="1"/>
      <dgm:spPr>
        <a:xfrm>
          <a:off x="3400793" y="818048"/>
          <a:ext cx="1149172" cy="574586"/>
        </a:xfrm>
        <a:solidFill>
          <a:sysClr val="window" lastClr="FFFFFF">
            <a:hueOff val="0"/>
            <a:satOff val="0"/>
            <a:lumOff val="0"/>
            <a:alphaOff val="0"/>
          </a:sysClr>
        </a:solidFill>
        <a:ln w="19050" cap="flat" cmpd="sng" algn="ctr">
          <a:solidFill>
            <a:schemeClr val="accent4">
              <a:lumMod val="75000"/>
            </a:scheme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Affordability</a:t>
          </a:r>
        </a:p>
      </dgm:t>
    </dgm:pt>
    <dgm:pt modelId="{731DBA81-A66C-4B71-AC3F-A20D06E97EB9}" type="parTrans" cxnId="{9A9EE892-D43C-4353-BD94-13C7589BEA20}">
      <dgm:prSet/>
      <dgm:spPr/>
      <dgm:t>
        <a:bodyPr/>
        <a:lstStyle/>
        <a:p>
          <a:endParaRPr lang="en-US"/>
        </a:p>
      </dgm:t>
    </dgm:pt>
    <dgm:pt modelId="{C4F58D12-0D64-407C-979F-D21E9755A2A2}" type="sibTrans" cxnId="{9A9EE892-D43C-4353-BD94-13C7589BEA20}">
      <dgm:prSet/>
      <dgm:spPr/>
      <dgm:t>
        <a:bodyPr/>
        <a:lstStyle/>
        <a:p>
          <a:endParaRPr lang="en-US"/>
        </a:p>
      </dgm:t>
    </dgm:pt>
    <dgm:pt modelId="{6F3EDFA8-6B64-4E7D-ACFA-37663137F42F}">
      <dgm:prSet phldrT="[Text]" custT="1"/>
      <dgm:spPr>
        <a:xfrm>
          <a:off x="3400793" y="818048"/>
          <a:ext cx="1149172" cy="574586"/>
        </a:xfrm>
        <a:solidFill>
          <a:sysClr val="window" lastClr="FFFFFF">
            <a:hueOff val="0"/>
            <a:satOff val="0"/>
            <a:lumOff val="0"/>
            <a:alphaOff val="0"/>
          </a:sysClr>
        </a:solidFill>
        <a:ln w="19050" cap="flat" cmpd="sng" algn="ctr">
          <a:solidFill>
            <a:schemeClr val="accent4">
              <a:lumMod val="75000"/>
            </a:scheme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Displacement</a:t>
          </a:r>
        </a:p>
      </dgm:t>
    </dgm:pt>
    <dgm:pt modelId="{CB3A7FE6-3B4D-42AD-AAFF-56CAAF8019AB}" type="parTrans" cxnId="{6351490A-9742-4F86-B420-34A5AEE020C1}">
      <dgm:prSet/>
      <dgm:spPr/>
      <dgm:t>
        <a:bodyPr/>
        <a:lstStyle/>
        <a:p>
          <a:endParaRPr lang="en-US"/>
        </a:p>
      </dgm:t>
    </dgm:pt>
    <dgm:pt modelId="{6CFCF838-BDEF-408C-BC64-AB75C4198B41}" type="sibTrans" cxnId="{6351490A-9742-4F86-B420-34A5AEE020C1}">
      <dgm:prSet/>
      <dgm:spPr/>
      <dgm:t>
        <a:bodyPr/>
        <a:lstStyle/>
        <a:p>
          <a:endParaRPr lang="en-US"/>
        </a:p>
      </dgm:t>
    </dgm:pt>
    <dgm:pt modelId="{0E187455-962F-48E4-A506-6CDE87F3CEAC}">
      <dgm:prSet phldrT="[Text]" custT="1"/>
      <dgm:spPr>
        <a:xfrm>
          <a:off x="3400793" y="818048"/>
          <a:ext cx="1149172" cy="574586"/>
        </a:xfrm>
        <a:solidFill>
          <a:sysClr val="window" lastClr="FFFFFF">
            <a:hueOff val="0"/>
            <a:satOff val="0"/>
            <a:lumOff val="0"/>
            <a:alphaOff val="0"/>
          </a:sysClr>
        </a:solidFill>
        <a:ln w="19050" cap="flat" cmpd="sng" algn="ctr">
          <a:solidFill>
            <a:schemeClr val="accent5">
              <a:lumMod val="75000"/>
            </a:scheme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Business Opportunities &amp; Development</a:t>
          </a:r>
        </a:p>
      </dgm:t>
    </dgm:pt>
    <dgm:pt modelId="{BC8EDC5E-10E2-4F6B-854F-BDAE95F276DB}" type="parTrans" cxnId="{FB665ABA-CD24-494B-80C0-213F7CF9B101}">
      <dgm:prSet/>
      <dgm:spPr/>
      <dgm:t>
        <a:bodyPr/>
        <a:lstStyle/>
        <a:p>
          <a:endParaRPr lang="en-US"/>
        </a:p>
      </dgm:t>
    </dgm:pt>
    <dgm:pt modelId="{50A08F68-952C-4FDF-ABB8-CB0C53E16DF7}" type="sibTrans" cxnId="{FB665ABA-CD24-494B-80C0-213F7CF9B101}">
      <dgm:prSet/>
      <dgm:spPr/>
      <dgm:t>
        <a:bodyPr/>
        <a:lstStyle/>
        <a:p>
          <a:endParaRPr lang="en-US"/>
        </a:p>
      </dgm:t>
    </dgm:pt>
    <dgm:pt modelId="{C356926C-CCBD-4139-B2A3-D4446217D2E0}">
      <dgm:prSet phldrT="[Text]" custT="1"/>
      <dgm:spPr>
        <a:xfrm>
          <a:off x="3400793" y="818048"/>
          <a:ext cx="1149172" cy="574586"/>
        </a:xfrm>
        <a:solidFill>
          <a:sysClr val="window" lastClr="FFFFFF">
            <a:hueOff val="0"/>
            <a:satOff val="0"/>
            <a:lumOff val="0"/>
            <a:alphaOff val="0"/>
          </a:sysClr>
        </a:solidFill>
        <a:ln w="19050" cap="flat" cmpd="sng" algn="ctr">
          <a:solidFill>
            <a:srgbClr val="70AD47">
              <a:lumMod val="75000"/>
            </a:srgb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Green &amp; Open Spaces</a:t>
          </a:r>
        </a:p>
      </dgm:t>
    </dgm:pt>
    <dgm:pt modelId="{C84D34DA-C617-49F5-A1F8-F61E24DA79DE}" type="parTrans" cxnId="{14A691CA-AE99-4381-8ADF-262858118931}">
      <dgm:prSet/>
      <dgm:spPr/>
      <dgm:t>
        <a:bodyPr/>
        <a:lstStyle/>
        <a:p>
          <a:endParaRPr lang="en-US"/>
        </a:p>
      </dgm:t>
    </dgm:pt>
    <dgm:pt modelId="{EF3C77EE-F84D-49D0-8DD4-B52FE7B29F3A}" type="sibTrans" cxnId="{14A691CA-AE99-4381-8ADF-262858118931}">
      <dgm:prSet/>
      <dgm:spPr/>
      <dgm:t>
        <a:bodyPr/>
        <a:lstStyle/>
        <a:p>
          <a:endParaRPr lang="en-US"/>
        </a:p>
      </dgm:t>
    </dgm:pt>
    <dgm:pt modelId="{E0DC91BE-337F-4DD8-A682-37E21DD181D6}">
      <dgm:prSet phldrT="[Text]" custT="1"/>
      <dgm:spPr>
        <a:xfrm>
          <a:off x="3400793" y="818048"/>
          <a:ext cx="1149172" cy="574586"/>
        </a:xfrm>
        <a:solidFill>
          <a:sysClr val="window" lastClr="FFFFFF">
            <a:hueOff val="0"/>
            <a:satOff val="0"/>
            <a:lumOff val="0"/>
            <a:alphaOff val="0"/>
          </a:sysClr>
        </a:solidFill>
        <a:ln w="19050" cap="flat" cmpd="sng" algn="ctr">
          <a:solidFill>
            <a:srgbClr val="70AD47">
              <a:lumMod val="75000"/>
            </a:srgb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Urban Farming</a:t>
          </a:r>
        </a:p>
      </dgm:t>
    </dgm:pt>
    <dgm:pt modelId="{71895520-504E-462D-BB85-F0AE778D9530}" type="parTrans" cxnId="{89A62950-BEC0-496F-8796-65E64049C69A}">
      <dgm:prSet/>
      <dgm:spPr/>
      <dgm:t>
        <a:bodyPr/>
        <a:lstStyle/>
        <a:p>
          <a:endParaRPr lang="en-US"/>
        </a:p>
      </dgm:t>
    </dgm:pt>
    <dgm:pt modelId="{C4123F28-B7A4-448E-B936-C957A262B3F2}" type="sibTrans" cxnId="{89A62950-BEC0-496F-8796-65E64049C69A}">
      <dgm:prSet/>
      <dgm:spPr/>
      <dgm:t>
        <a:bodyPr/>
        <a:lstStyle/>
        <a:p>
          <a:endParaRPr lang="en-US"/>
        </a:p>
      </dgm:t>
    </dgm:pt>
    <dgm:pt modelId="{873C9A34-9104-4A51-823B-9B564864D302}">
      <dgm:prSet phldrT="[Text]" custT="1"/>
      <dgm:spPr>
        <a:xfrm>
          <a:off x="3400793" y="818048"/>
          <a:ext cx="1149172" cy="574586"/>
        </a:xfrm>
        <a:solidFill>
          <a:sysClr val="window" lastClr="FFFFFF">
            <a:hueOff val="0"/>
            <a:satOff val="0"/>
            <a:lumOff val="0"/>
            <a:alphaOff val="0"/>
          </a:sysClr>
        </a:solidFill>
        <a:ln w="19050" cap="flat" cmpd="sng" algn="ctr">
          <a:solidFill>
            <a:srgbClr val="00B0F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Youth</a:t>
          </a:r>
        </a:p>
      </dgm:t>
    </dgm:pt>
    <dgm:pt modelId="{0C40C9EF-8C16-4277-8467-BE9C9D4A6859}" type="parTrans" cxnId="{FB38AD10-9808-4A7E-8B3B-0BF30BA3C71C}">
      <dgm:prSet/>
      <dgm:spPr/>
      <dgm:t>
        <a:bodyPr/>
        <a:lstStyle/>
        <a:p>
          <a:endParaRPr lang="en-US"/>
        </a:p>
      </dgm:t>
    </dgm:pt>
    <dgm:pt modelId="{DB4EE144-78E1-4756-9991-C1FFF77F7674}" type="sibTrans" cxnId="{FB38AD10-9808-4A7E-8B3B-0BF30BA3C71C}">
      <dgm:prSet/>
      <dgm:spPr/>
      <dgm:t>
        <a:bodyPr/>
        <a:lstStyle/>
        <a:p>
          <a:endParaRPr lang="en-US"/>
        </a:p>
      </dgm:t>
    </dgm:pt>
    <dgm:pt modelId="{655241B0-CDD0-4884-AB8E-7C2962A17700}">
      <dgm:prSet phldrT="[Text]" custT="1"/>
      <dgm:spPr>
        <a:xfrm>
          <a:off x="3400793" y="818048"/>
          <a:ext cx="1149172" cy="574586"/>
        </a:xfrm>
        <a:solidFill>
          <a:sysClr val="window" lastClr="FFFFFF">
            <a:hueOff val="0"/>
            <a:satOff val="0"/>
            <a:lumOff val="0"/>
            <a:alphaOff val="0"/>
          </a:sysClr>
        </a:solidFill>
        <a:ln w="19050" cap="flat" cmpd="sng" algn="ctr">
          <a:solidFill>
            <a:srgbClr val="00B0F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Seniors</a:t>
          </a:r>
        </a:p>
      </dgm:t>
    </dgm:pt>
    <dgm:pt modelId="{2414BF81-CB2C-435D-8081-DE534F1E68C8}" type="parTrans" cxnId="{BDC51C1A-5B1A-4172-BB8A-6F564CA59BB7}">
      <dgm:prSet/>
      <dgm:spPr/>
      <dgm:t>
        <a:bodyPr/>
        <a:lstStyle/>
        <a:p>
          <a:endParaRPr lang="en-US"/>
        </a:p>
      </dgm:t>
    </dgm:pt>
    <dgm:pt modelId="{14CD4630-5C18-4886-A434-112BFA43CD22}" type="sibTrans" cxnId="{BDC51C1A-5B1A-4172-BB8A-6F564CA59BB7}">
      <dgm:prSet/>
      <dgm:spPr/>
      <dgm:t>
        <a:bodyPr/>
        <a:lstStyle/>
        <a:p>
          <a:endParaRPr lang="en-US"/>
        </a:p>
      </dgm:t>
    </dgm:pt>
    <dgm:pt modelId="{B58F6526-4973-4F64-8DB0-5EF4180A4D4F}">
      <dgm:prSet phldrT="[Text]" custT="1"/>
      <dgm:spPr>
        <a:xfrm>
          <a:off x="3400793" y="818048"/>
          <a:ext cx="1149172" cy="574586"/>
        </a:xfrm>
        <a:solidFill>
          <a:sysClr val="window" lastClr="FFFFFF">
            <a:hueOff val="0"/>
            <a:satOff val="0"/>
            <a:lumOff val="0"/>
            <a:alphaOff val="0"/>
          </a:sysClr>
        </a:solidFill>
        <a:ln w="19050" cap="flat" cmpd="sng" algn="ctr">
          <a:solidFill>
            <a:srgbClr val="00B0F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Families</a:t>
          </a:r>
        </a:p>
      </dgm:t>
    </dgm:pt>
    <dgm:pt modelId="{7320CEE5-AC14-4D9B-89C1-7B2B3834D5F9}" type="parTrans" cxnId="{CE8836D5-10FB-4A73-814C-90CF2B7F557B}">
      <dgm:prSet/>
      <dgm:spPr/>
      <dgm:t>
        <a:bodyPr/>
        <a:lstStyle/>
        <a:p>
          <a:endParaRPr lang="en-US"/>
        </a:p>
      </dgm:t>
    </dgm:pt>
    <dgm:pt modelId="{D9153091-3B4C-42C8-B089-A275F1ECAB1C}" type="sibTrans" cxnId="{CE8836D5-10FB-4A73-814C-90CF2B7F557B}">
      <dgm:prSet/>
      <dgm:spPr/>
      <dgm:t>
        <a:bodyPr/>
        <a:lstStyle/>
        <a:p>
          <a:endParaRPr lang="en-US"/>
        </a:p>
      </dgm:t>
    </dgm:pt>
    <dgm:pt modelId="{CF005229-D400-444C-8D91-8FA28E3AE098}">
      <dgm:prSet phldrT="[Text]" custT="1"/>
      <dgm:spPr>
        <a:xfrm>
          <a:off x="3400793" y="818048"/>
          <a:ext cx="1149172" cy="574586"/>
        </a:xfrm>
        <a:solidFill>
          <a:sysClr val="window" lastClr="FFFFFF">
            <a:hueOff val="0"/>
            <a:satOff val="0"/>
            <a:lumOff val="0"/>
            <a:alphaOff val="0"/>
          </a:sysClr>
        </a:solidFill>
        <a:ln w="19050" cap="flat" cmpd="sng" algn="ctr">
          <a:solidFill>
            <a:schemeClr val="bg1"/>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Transit</a:t>
          </a:r>
        </a:p>
      </dgm:t>
    </dgm:pt>
    <dgm:pt modelId="{13A6AAD7-EAB8-4668-8154-D588E1570483}" type="parTrans" cxnId="{7A9DE7DA-0AF6-4363-978B-FCFF7EB4EEB3}">
      <dgm:prSet/>
      <dgm:spPr/>
      <dgm:t>
        <a:bodyPr/>
        <a:lstStyle/>
        <a:p>
          <a:endParaRPr lang="en-US"/>
        </a:p>
      </dgm:t>
    </dgm:pt>
    <dgm:pt modelId="{F162A339-434C-44DF-9680-826462E4C752}" type="sibTrans" cxnId="{7A9DE7DA-0AF6-4363-978B-FCFF7EB4EEB3}">
      <dgm:prSet/>
      <dgm:spPr/>
      <dgm:t>
        <a:bodyPr/>
        <a:lstStyle/>
        <a:p>
          <a:endParaRPr lang="en-US"/>
        </a:p>
      </dgm:t>
    </dgm:pt>
    <dgm:pt modelId="{052D1AF8-2506-469C-B030-4005D73FCEB0}">
      <dgm:prSet phldrT="[Text]" custT="1"/>
      <dgm:spPr>
        <a:xfrm>
          <a:off x="3400793" y="818048"/>
          <a:ext cx="1149172" cy="574586"/>
        </a:xfrm>
        <a:solidFill>
          <a:sysClr val="window" lastClr="FFFFFF">
            <a:hueOff val="0"/>
            <a:satOff val="0"/>
            <a:lumOff val="0"/>
            <a:alphaOff val="0"/>
          </a:sysClr>
        </a:solidFill>
        <a:ln w="19050" cap="flat" cmpd="sng" algn="ctr">
          <a:solidFill>
            <a:schemeClr val="bg1"/>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Bicycles</a:t>
          </a:r>
        </a:p>
      </dgm:t>
    </dgm:pt>
    <dgm:pt modelId="{56F1751D-FFE0-4193-A0BB-28A9C7EDF26D}" type="parTrans" cxnId="{56D2F6CB-C8F3-4C50-97AE-430AC0684C2E}">
      <dgm:prSet/>
      <dgm:spPr/>
      <dgm:t>
        <a:bodyPr/>
        <a:lstStyle/>
        <a:p>
          <a:endParaRPr lang="en-US"/>
        </a:p>
      </dgm:t>
    </dgm:pt>
    <dgm:pt modelId="{F74946AF-3917-43D9-8E86-A4144003F81D}" type="sibTrans" cxnId="{56D2F6CB-C8F3-4C50-97AE-430AC0684C2E}">
      <dgm:prSet/>
      <dgm:spPr/>
      <dgm:t>
        <a:bodyPr/>
        <a:lstStyle/>
        <a:p>
          <a:endParaRPr lang="en-US"/>
        </a:p>
      </dgm:t>
    </dgm:pt>
    <dgm:pt modelId="{3C93D3B9-5E6F-4514-9A99-67960CBF1CB7}">
      <dgm:prSet phldrT="[Text]" custT="1"/>
      <dgm:spPr>
        <a:xfrm>
          <a:off x="3400793" y="818048"/>
          <a:ext cx="1149172" cy="574586"/>
        </a:xfrm>
        <a:solidFill>
          <a:sysClr val="window" lastClr="FFFFFF">
            <a:hueOff val="0"/>
            <a:satOff val="0"/>
            <a:lumOff val="0"/>
            <a:alphaOff val="0"/>
          </a:sysClr>
        </a:solidFill>
        <a:ln w="19050" cap="flat" cmpd="sng" algn="ctr">
          <a:solidFill>
            <a:schemeClr val="bg1"/>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Pedestrian</a:t>
          </a:r>
        </a:p>
      </dgm:t>
    </dgm:pt>
    <dgm:pt modelId="{940504DC-D20E-47A5-A34A-AC451BC43DF9}" type="parTrans" cxnId="{F5EC0F9A-80F9-4041-9C6E-A6E860259FDB}">
      <dgm:prSet/>
      <dgm:spPr/>
      <dgm:t>
        <a:bodyPr/>
        <a:lstStyle/>
        <a:p>
          <a:endParaRPr lang="en-US"/>
        </a:p>
      </dgm:t>
    </dgm:pt>
    <dgm:pt modelId="{9058B2E0-8FA1-476C-9711-7710DB5DED0B}" type="sibTrans" cxnId="{F5EC0F9A-80F9-4041-9C6E-A6E860259FDB}">
      <dgm:prSet/>
      <dgm:spPr/>
      <dgm:t>
        <a:bodyPr/>
        <a:lstStyle/>
        <a:p>
          <a:endParaRPr lang="en-US"/>
        </a:p>
      </dgm:t>
    </dgm:pt>
    <dgm:pt modelId="{E07EAE78-2BDC-4F0A-9572-9291E44B3D38}">
      <dgm:prSet phldrT="[Text]" custT="1"/>
      <dgm:spPr>
        <a:xfrm>
          <a:off x="3400793" y="818048"/>
          <a:ext cx="1149172" cy="574586"/>
        </a:xfrm>
        <a:solidFill>
          <a:sysClr val="window" lastClr="FFFFFF">
            <a:hueOff val="0"/>
            <a:satOff val="0"/>
            <a:lumOff val="0"/>
            <a:alphaOff val="0"/>
          </a:sysClr>
        </a:solidFill>
        <a:ln w="19050" cap="flat" cmpd="sng" algn="ctr">
          <a:solidFill>
            <a:schemeClr val="accent5">
              <a:lumMod val="75000"/>
            </a:scheme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Wealth Building</a:t>
          </a:r>
        </a:p>
      </dgm:t>
    </dgm:pt>
    <dgm:pt modelId="{9C1F30C5-E57E-40C6-A253-27582610CFD7}" type="parTrans" cxnId="{48772616-769F-4DE2-B7B6-621FE42CB988}">
      <dgm:prSet/>
      <dgm:spPr/>
      <dgm:t>
        <a:bodyPr/>
        <a:lstStyle/>
        <a:p>
          <a:endParaRPr lang="en-US"/>
        </a:p>
      </dgm:t>
    </dgm:pt>
    <dgm:pt modelId="{DDF18554-0A42-4796-BF56-9A9E06F414D5}" type="sibTrans" cxnId="{48772616-769F-4DE2-B7B6-621FE42CB988}">
      <dgm:prSet/>
      <dgm:spPr/>
      <dgm:t>
        <a:bodyPr/>
        <a:lstStyle/>
        <a:p>
          <a:endParaRPr lang="en-US"/>
        </a:p>
      </dgm:t>
    </dgm:pt>
    <dgm:pt modelId="{8BF565A5-8ACD-4667-8B77-3BFC7F11BE75}">
      <dgm:prSet phldrT="[Text]" custT="1"/>
      <dgm:spPr>
        <a:xfrm>
          <a:off x="3400793" y="818048"/>
          <a:ext cx="1149172" cy="574586"/>
        </a:xfrm>
        <a:solidFill>
          <a:sysClr val="window" lastClr="FFFFFF">
            <a:hueOff val="0"/>
            <a:satOff val="0"/>
            <a:lumOff val="0"/>
            <a:alphaOff val="0"/>
          </a:sysClr>
        </a:solidFill>
        <a:ln w="19050" cap="flat" cmpd="sng" algn="ctr">
          <a:solidFill>
            <a:srgbClr val="70AD47">
              <a:lumMod val="75000"/>
            </a:srgb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Social Determinants of Healthy Communities</a:t>
          </a:r>
        </a:p>
      </dgm:t>
    </dgm:pt>
    <dgm:pt modelId="{F49CDB64-F6AA-470D-B81B-DCB2A88392AD}" type="parTrans" cxnId="{E867EA19-EF30-4EF0-BDA4-087F973F50DA}">
      <dgm:prSet/>
      <dgm:spPr/>
      <dgm:t>
        <a:bodyPr/>
        <a:lstStyle/>
        <a:p>
          <a:endParaRPr lang="en-US"/>
        </a:p>
      </dgm:t>
    </dgm:pt>
    <dgm:pt modelId="{318EAF98-73FE-4CD5-9894-1E0ABDB86A03}" type="sibTrans" cxnId="{E867EA19-EF30-4EF0-BDA4-087F973F50DA}">
      <dgm:prSet/>
      <dgm:spPr/>
      <dgm:t>
        <a:bodyPr/>
        <a:lstStyle/>
        <a:p>
          <a:endParaRPr lang="en-US"/>
        </a:p>
      </dgm:t>
    </dgm:pt>
    <dgm:pt modelId="{FD757653-0B66-4483-AD27-785712D5CE45}">
      <dgm:prSet phldrT="[Text]" custT="1"/>
      <dgm:spPr>
        <a:xfrm>
          <a:off x="3400793" y="818048"/>
          <a:ext cx="1149172" cy="574586"/>
        </a:xfrm>
        <a:solidFill>
          <a:sysClr val="window" lastClr="FFFFFF">
            <a:hueOff val="0"/>
            <a:satOff val="0"/>
            <a:lumOff val="0"/>
            <a:alphaOff val="0"/>
          </a:sysClr>
        </a:solidFill>
        <a:ln w="19050" cap="flat" cmpd="sng" algn="ctr">
          <a:solidFill>
            <a:srgbClr val="70AD47">
              <a:lumMod val="75000"/>
            </a:srgb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Sustainability</a:t>
          </a:r>
        </a:p>
      </dgm:t>
    </dgm:pt>
    <dgm:pt modelId="{58860E01-D799-4768-91CA-A74FBAB61474}" type="parTrans" cxnId="{978E6ED4-FA46-4084-BE68-FA0A54A124B1}">
      <dgm:prSet/>
      <dgm:spPr/>
      <dgm:t>
        <a:bodyPr/>
        <a:lstStyle/>
        <a:p>
          <a:endParaRPr lang="en-US"/>
        </a:p>
      </dgm:t>
    </dgm:pt>
    <dgm:pt modelId="{119B13A9-27BA-49DC-B3D9-323CF3AF58C9}" type="sibTrans" cxnId="{978E6ED4-FA46-4084-BE68-FA0A54A124B1}">
      <dgm:prSet/>
      <dgm:spPr/>
      <dgm:t>
        <a:bodyPr/>
        <a:lstStyle/>
        <a:p>
          <a:endParaRPr lang="en-US"/>
        </a:p>
      </dgm:t>
    </dgm:pt>
    <dgm:pt modelId="{2EE3E4C1-E8C9-4DB4-B7FF-A96BBF673F87}">
      <dgm:prSet phldrT="[Text]" custT="1"/>
      <dgm:spPr>
        <a:xfrm>
          <a:off x="3400793" y="818048"/>
          <a:ext cx="1149172" cy="574586"/>
        </a:xfrm>
        <a:solidFill>
          <a:sysClr val="window" lastClr="FFFFFF">
            <a:hueOff val="0"/>
            <a:satOff val="0"/>
            <a:lumOff val="0"/>
            <a:alphaOff val="0"/>
          </a:sysClr>
        </a:solidFill>
        <a:ln w="19050" cap="flat" cmpd="sng" algn="ctr">
          <a:solidFill>
            <a:schemeClr val="accent5">
              <a:lumMod val="75000"/>
            </a:scheme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Ecological Economy</a:t>
          </a:r>
        </a:p>
      </dgm:t>
    </dgm:pt>
    <dgm:pt modelId="{58C9C679-CAF5-4049-AAA1-6AC918881850}" type="parTrans" cxnId="{C100142D-F952-490A-82F8-2DDF6B7159FF}">
      <dgm:prSet/>
      <dgm:spPr/>
      <dgm:t>
        <a:bodyPr/>
        <a:lstStyle/>
        <a:p>
          <a:endParaRPr lang="en-US"/>
        </a:p>
      </dgm:t>
    </dgm:pt>
    <dgm:pt modelId="{25AB9DD7-96C0-46DD-B405-38488BCAFC14}" type="sibTrans" cxnId="{C100142D-F952-490A-82F8-2DDF6B7159FF}">
      <dgm:prSet/>
      <dgm:spPr/>
      <dgm:t>
        <a:bodyPr/>
        <a:lstStyle/>
        <a:p>
          <a:endParaRPr lang="en-US"/>
        </a:p>
      </dgm:t>
    </dgm:pt>
    <dgm:pt modelId="{0B2EAF55-C537-485D-B820-16B17BFB39AD}">
      <dgm:prSet phldrT="[Text]" custT="1"/>
      <dgm:spPr>
        <a:xfrm>
          <a:off x="3400793" y="818048"/>
          <a:ext cx="1149172" cy="574586"/>
        </a:xfrm>
        <a:solidFill>
          <a:sysClr val="window" lastClr="FFFFFF">
            <a:hueOff val="0"/>
            <a:satOff val="0"/>
            <a:lumOff val="0"/>
            <a:alphaOff val="0"/>
          </a:sysClr>
        </a:solidFill>
        <a:ln w="19050" cap="flat" cmpd="sng" algn="ctr">
          <a:solidFill>
            <a:schemeClr val="accent5">
              <a:lumMod val="75000"/>
            </a:schemeClr>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Equitable Development</a:t>
          </a:r>
        </a:p>
      </dgm:t>
    </dgm:pt>
    <dgm:pt modelId="{28147D9D-35DA-4CF1-8167-90E0796C63CF}" type="parTrans" cxnId="{F78A295A-2303-43C9-8E0E-B5996785B348}">
      <dgm:prSet/>
      <dgm:spPr/>
      <dgm:t>
        <a:bodyPr/>
        <a:lstStyle/>
        <a:p>
          <a:endParaRPr lang="en-US"/>
        </a:p>
      </dgm:t>
    </dgm:pt>
    <dgm:pt modelId="{F4988AA6-73CB-444B-AA48-6AF8D503639E}" type="sibTrans" cxnId="{F78A295A-2303-43C9-8E0E-B5996785B348}">
      <dgm:prSet/>
      <dgm:spPr/>
      <dgm:t>
        <a:bodyPr/>
        <a:lstStyle/>
        <a:p>
          <a:endParaRPr lang="en-US"/>
        </a:p>
      </dgm:t>
    </dgm:pt>
    <dgm:pt modelId="{630E2A71-0FC5-48A1-A3F0-CC2B2F8F339E}">
      <dgm:prSet phldrT="[Text]" custT="1"/>
      <dgm:spPr>
        <a:xfrm>
          <a:off x="3400793" y="818048"/>
          <a:ext cx="1149172" cy="574586"/>
        </a:xfrm>
        <a:solidFill>
          <a:sysClr val="window" lastClr="FFFFFF">
            <a:hueOff val="0"/>
            <a:satOff val="0"/>
            <a:lumOff val="0"/>
            <a:alphaOff val="0"/>
          </a:sysClr>
        </a:solidFill>
        <a:ln w="19050" cap="flat" cmpd="sng" algn="ctr">
          <a:solidFill>
            <a:srgbClr val="7030A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Legal Land Use</a:t>
          </a:r>
        </a:p>
      </dgm:t>
    </dgm:pt>
    <dgm:pt modelId="{3B53EEE9-FA31-4AB7-BFA7-96825FA587C7}" type="parTrans" cxnId="{C935A902-977A-460A-8359-B07369040334}">
      <dgm:prSet/>
      <dgm:spPr/>
      <dgm:t>
        <a:bodyPr/>
        <a:lstStyle/>
        <a:p>
          <a:endParaRPr lang="en-US"/>
        </a:p>
      </dgm:t>
    </dgm:pt>
    <dgm:pt modelId="{BF8BA654-D1F7-4F24-B5B6-1C0931F2907A}" type="sibTrans" cxnId="{C935A902-977A-460A-8359-B07369040334}">
      <dgm:prSet/>
      <dgm:spPr/>
      <dgm:t>
        <a:bodyPr/>
        <a:lstStyle/>
        <a:p>
          <a:endParaRPr lang="en-US"/>
        </a:p>
      </dgm:t>
    </dgm:pt>
    <dgm:pt modelId="{E7FED762-5924-426B-AB4C-00BE61252D58}">
      <dgm:prSet phldrT="[Text]" custT="1"/>
      <dgm:spPr>
        <a:xfrm>
          <a:off x="3400793" y="818048"/>
          <a:ext cx="1149172" cy="574586"/>
        </a:xfrm>
        <a:solidFill>
          <a:sysClr val="window" lastClr="FFFFFF">
            <a:hueOff val="0"/>
            <a:satOff val="0"/>
            <a:lumOff val="0"/>
            <a:alphaOff val="0"/>
          </a:sysClr>
        </a:solidFill>
        <a:ln w="19050" cap="flat" cmpd="sng" algn="ctr">
          <a:solidFill>
            <a:srgbClr val="7030A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Viable Project</a:t>
          </a:r>
        </a:p>
      </dgm:t>
    </dgm:pt>
    <dgm:pt modelId="{32E77271-FC9E-49D4-A9E1-59BC72C76701}" type="parTrans" cxnId="{4E1398FC-CEEB-4945-AA93-02B3C297E755}">
      <dgm:prSet/>
      <dgm:spPr/>
      <dgm:t>
        <a:bodyPr/>
        <a:lstStyle/>
        <a:p>
          <a:endParaRPr lang="en-US"/>
        </a:p>
      </dgm:t>
    </dgm:pt>
    <dgm:pt modelId="{AA4D7291-C1F1-4AAD-823B-8604ADB16722}" type="sibTrans" cxnId="{4E1398FC-CEEB-4945-AA93-02B3C297E755}">
      <dgm:prSet/>
      <dgm:spPr/>
      <dgm:t>
        <a:bodyPr/>
        <a:lstStyle/>
        <a:p>
          <a:endParaRPr lang="en-US"/>
        </a:p>
      </dgm:t>
    </dgm:pt>
    <dgm:pt modelId="{D29C03A6-B247-4185-84A6-B0252FE6BD62}">
      <dgm:prSet phldrT="[Text]" custT="1"/>
      <dgm:spPr>
        <a:xfrm>
          <a:off x="3400793" y="818048"/>
          <a:ext cx="1149172" cy="574586"/>
        </a:xfrm>
        <a:solidFill>
          <a:sysClr val="window" lastClr="FFFFFF">
            <a:hueOff val="0"/>
            <a:satOff val="0"/>
            <a:lumOff val="0"/>
            <a:alphaOff val="0"/>
          </a:sysClr>
        </a:solidFill>
        <a:ln w="19050" cap="flat" cmpd="sng" algn="ctr">
          <a:solidFill>
            <a:srgbClr val="7030A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Technical Guidance &amp; Expertise</a:t>
          </a:r>
        </a:p>
      </dgm:t>
    </dgm:pt>
    <dgm:pt modelId="{CC250CA3-3408-4FAF-8B04-A3DBF73644B1}" type="parTrans" cxnId="{FEE75622-D344-4E11-A5B5-0DEC4D010E8C}">
      <dgm:prSet/>
      <dgm:spPr/>
      <dgm:t>
        <a:bodyPr/>
        <a:lstStyle/>
        <a:p>
          <a:endParaRPr lang="en-US"/>
        </a:p>
      </dgm:t>
    </dgm:pt>
    <dgm:pt modelId="{0068E1F8-2FFC-4ACB-88B3-D7BC247D0981}" type="sibTrans" cxnId="{FEE75622-D344-4E11-A5B5-0DEC4D010E8C}">
      <dgm:prSet/>
      <dgm:spPr/>
      <dgm:t>
        <a:bodyPr/>
        <a:lstStyle/>
        <a:p>
          <a:endParaRPr lang="en-US"/>
        </a:p>
      </dgm:t>
    </dgm:pt>
    <dgm:pt modelId="{4BEBEE1D-BF99-40BD-8608-0B69404D0AEF}">
      <dgm:prSet phldrT="[Text]" custT="1"/>
      <dgm:spPr>
        <a:xfrm>
          <a:off x="3400793" y="818048"/>
          <a:ext cx="1149172" cy="574586"/>
        </a:xfrm>
        <a:solidFill>
          <a:sysClr val="window" lastClr="FFFFFF">
            <a:hueOff val="0"/>
            <a:satOff val="0"/>
            <a:lumOff val="0"/>
            <a:alphaOff val="0"/>
          </a:sysClr>
        </a:solidFill>
        <a:ln w="19050" cap="flat" cmpd="sng" algn="ctr">
          <a:solidFill>
            <a:srgbClr val="0070C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Museum, Visitor Center &amp; Tours</a:t>
          </a:r>
        </a:p>
      </dgm:t>
    </dgm:pt>
    <dgm:pt modelId="{3F8CECF8-F4AE-4D01-BD61-CFDE7E66FB37}" type="parTrans" cxnId="{54C5F99D-C856-4D59-9376-CEFE41C9CF31}">
      <dgm:prSet/>
      <dgm:spPr/>
      <dgm:t>
        <a:bodyPr/>
        <a:lstStyle/>
        <a:p>
          <a:endParaRPr lang="en-US"/>
        </a:p>
      </dgm:t>
    </dgm:pt>
    <dgm:pt modelId="{BEDE1E55-0F16-4D55-9B65-DFF31941B5A9}" type="sibTrans" cxnId="{54C5F99D-C856-4D59-9376-CEFE41C9CF31}">
      <dgm:prSet/>
      <dgm:spPr/>
      <dgm:t>
        <a:bodyPr/>
        <a:lstStyle/>
        <a:p>
          <a:endParaRPr lang="en-US"/>
        </a:p>
      </dgm:t>
    </dgm:pt>
    <dgm:pt modelId="{B07C649E-B54E-46A1-A653-DDFCAD03B537}">
      <dgm:prSet phldrT="[Text]" custT="1"/>
      <dgm:spPr>
        <a:xfrm>
          <a:off x="3400793" y="818048"/>
          <a:ext cx="1149172" cy="574586"/>
        </a:xfrm>
        <a:solidFill>
          <a:sysClr val="window" lastClr="FFFFFF">
            <a:hueOff val="0"/>
            <a:satOff val="0"/>
            <a:lumOff val="0"/>
            <a:alphaOff val="0"/>
          </a:sysClr>
        </a:solidFill>
        <a:ln w="19050" cap="flat" cmpd="sng" algn="ctr">
          <a:solidFill>
            <a:srgbClr val="0070C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Cultural Study &amp; Historic Boundries</a:t>
          </a:r>
        </a:p>
      </dgm:t>
    </dgm:pt>
    <dgm:pt modelId="{FB1E959C-AD80-4B7C-BBD0-51C57EA72B17}" type="parTrans" cxnId="{0AE5287E-D7DB-4E3C-A0A3-C61A18F1649F}">
      <dgm:prSet/>
      <dgm:spPr/>
      <dgm:t>
        <a:bodyPr/>
        <a:lstStyle/>
        <a:p>
          <a:endParaRPr lang="en-US"/>
        </a:p>
      </dgm:t>
    </dgm:pt>
    <dgm:pt modelId="{58C1FAE3-A7CF-4171-B0DC-92A66605A468}" type="sibTrans" cxnId="{0AE5287E-D7DB-4E3C-A0A3-C61A18F1649F}">
      <dgm:prSet/>
      <dgm:spPr/>
      <dgm:t>
        <a:bodyPr/>
        <a:lstStyle/>
        <a:p>
          <a:endParaRPr lang="en-US"/>
        </a:p>
      </dgm:t>
    </dgm:pt>
    <dgm:pt modelId="{5131A174-8D02-43B2-88B3-82E5B80C507C}">
      <dgm:prSet phldrT="[Text]" custT="1"/>
      <dgm:spPr>
        <a:xfrm>
          <a:off x="3400793" y="818048"/>
          <a:ext cx="1149172" cy="574586"/>
        </a:xfrm>
        <a:solidFill>
          <a:sysClr val="window" lastClr="FFFFFF">
            <a:hueOff val="0"/>
            <a:satOff val="0"/>
            <a:lumOff val="0"/>
            <a:alphaOff val="0"/>
          </a:sysClr>
        </a:solidFill>
        <a:ln w="19050" cap="flat" cmpd="sng" algn="ctr">
          <a:solidFill>
            <a:srgbClr val="0070C0"/>
          </a:solidFill>
          <a:prstDash val="solid"/>
          <a:miter lim="800000"/>
        </a:ln>
        <a:effectLst/>
      </dgm:spPr>
      <dgm:t>
        <a:bodyPr vert="vert270"/>
        <a:lstStyle/>
        <a:p>
          <a:pPr algn="ctr"/>
          <a:r>
            <a:rPr lang="en-US" sz="1000" b="0" baseline="0">
              <a:solidFill>
                <a:sysClr val="windowText" lastClr="000000">
                  <a:hueOff val="0"/>
                  <a:satOff val="0"/>
                  <a:lumOff val="0"/>
                  <a:alphaOff val="0"/>
                </a:sysClr>
              </a:solidFill>
              <a:latin typeface="Calibri" panose="020F0502020204030204"/>
              <a:ea typeface="+mn-ea"/>
              <a:cs typeface="+mn-cs"/>
            </a:rPr>
            <a:t>Art &amp; Entertainment</a:t>
          </a:r>
        </a:p>
      </dgm:t>
    </dgm:pt>
    <dgm:pt modelId="{BA583EF0-F35A-40A7-845F-7773A40A7D1F}" type="parTrans" cxnId="{7740C0EF-799C-4300-B40A-E37ACF13D291}">
      <dgm:prSet/>
      <dgm:spPr/>
      <dgm:t>
        <a:bodyPr/>
        <a:lstStyle/>
        <a:p>
          <a:endParaRPr lang="en-US"/>
        </a:p>
      </dgm:t>
    </dgm:pt>
    <dgm:pt modelId="{0C04B881-13B4-48CC-BD91-463236C52B56}" type="sibTrans" cxnId="{7740C0EF-799C-4300-B40A-E37ACF13D291}">
      <dgm:prSet/>
      <dgm:spPr/>
      <dgm:t>
        <a:bodyPr/>
        <a:lstStyle/>
        <a:p>
          <a:endParaRPr lang="en-US"/>
        </a:p>
      </dgm:t>
    </dgm:pt>
    <dgm:pt modelId="{0C7A3CA0-A2AD-408A-8703-91204DD61D52}" type="pres">
      <dgm:prSet presAssocID="{5C3340C0-B46F-4BCD-8665-271EE005088E}" presName="Name0" presStyleCnt="0">
        <dgm:presLayoutVars>
          <dgm:chPref val="1"/>
          <dgm:dir/>
          <dgm:animOne val="branch"/>
          <dgm:animLvl val="lvl"/>
          <dgm:resizeHandles/>
        </dgm:presLayoutVars>
      </dgm:prSet>
      <dgm:spPr/>
    </dgm:pt>
    <dgm:pt modelId="{B8FF89F6-45AA-43D8-8D4C-DE78EDC243FD}" type="pres">
      <dgm:prSet presAssocID="{8F954ACB-BD5D-4D1A-B996-FC8C3BFB9B5B}" presName="vertOne" presStyleCnt="0"/>
      <dgm:spPr/>
    </dgm:pt>
    <dgm:pt modelId="{A2AD3083-F880-47E8-A611-C6E0166C0ECE}" type="pres">
      <dgm:prSet presAssocID="{8F954ACB-BD5D-4D1A-B996-FC8C3BFB9B5B}" presName="txOne" presStyleLbl="node0" presStyleIdx="0" presStyleCnt="1">
        <dgm:presLayoutVars>
          <dgm:chPref val="3"/>
        </dgm:presLayoutVars>
      </dgm:prSet>
      <dgm:spPr/>
    </dgm:pt>
    <dgm:pt modelId="{4242325C-4822-4D2F-A3A8-19C4AEAE4E4F}" type="pres">
      <dgm:prSet presAssocID="{8F954ACB-BD5D-4D1A-B996-FC8C3BFB9B5B}" presName="parTransOne" presStyleCnt="0"/>
      <dgm:spPr/>
    </dgm:pt>
    <dgm:pt modelId="{CC8CE850-55C3-445E-A040-AEC8D52E5A92}" type="pres">
      <dgm:prSet presAssocID="{8F954ACB-BD5D-4D1A-B996-FC8C3BFB9B5B}" presName="horzOne" presStyleCnt="0"/>
      <dgm:spPr/>
    </dgm:pt>
    <dgm:pt modelId="{6F4E5C5B-BAD5-4243-B1FC-02699B67C123}" type="pres">
      <dgm:prSet presAssocID="{819AA4C5-E3AA-4964-A640-AF3FE325CB57}" presName="vertTwo" presStyleCnt="0"/>
      <dgm:spPr/>
    </dgm:pt>
    <dgm:pt modelId="{0312F179-F6B8-4DAF-8282-B7F0971D4E6A}" type="pres">
      <dgm:prSet presAssocID="{819AA4C5-E3AA-4964-A640-AF3FE325CB57}" presName="txTwo" presStyleLbl="node2" presStyleIdx="0" presStyleCnt="3">
        <dgm:presLayoutVars>
          <dgm:chPref val="3"/>
        </dgm:presLayoutVars>
      </dgm:prSet>
      <dgm:spPr/>
    </dgm:pt>
    <dgm:pt modelId="{2C618A7D-61CF-4EEB-9795-3EAFF3F671BF}" type="pres">
      <dgm:prSet presAssocID="{819AA4C5-E3AA-4964-A640-AF3FE325CB57}" presName="parTransTwo" presStyleCnt="0"/>
      <dgm:spPr/>
    </dgm:pt>
    <dgm:pt modelId="{DC43D1A1-6A1D-46D4-A53F-A4A4769E034A}" type="pres">
      <dgm:prSet presAssocID="{819AA4C5-E3AA-4964-A640-AF3FE325CB57}" presName="horzTwo" presStyleCnt="0"/>
      <dgm:spPr/>
    </dgm:pt>
    <dgm:pt modelId="{AA19B6D7-8284-447A-9519-460DA346AA03}" type="pres">
      <dgm:prSet presAssocID="{B5926513-AE7D-448A-9296-15D55C802F9E}" presName="vertThree" presStyleCnt="0"/>
      <dgm:spPr/>
    </dgm:pt>
    <dgm:pt modelId="{4C5B4401-F996-4326-AF73-DF852306A485}" type="pres">
      <dgm:prSet presAssocID="{B5926513-AE7D-448A-9296-15D55C802F9E}" presName="txThree" presStyleLbl="node3" presStyleIdx="0" presStyleCnt="14">
        <dgm:presLayoutVars>
          <dgm:chPref val="3"/>
        </dgm:presLayoutVars>
      </dgm:prSet>
      <dgm:spPr/>
    </dgm:pt>
    <dgm:pt modelId="{667B687B-B407-4EAF-9EA9-C22C52C60B5D}" type="pres">
      <dgm:prSet presAssocID="{B5926513-AE7D-448A-9296-15D55C802F9E}" presName="horzThree" presStyleCnt="0"/>
      <dgm:spPr/>
    </dgm:pt>
    <dgm:pt modelId="{7A6C235B-42E3-45F8-9BB6-AA628CC41C75}" type="pres">
      <dgm:prSet presAssocID="{554DE102-6E54-4BB0-A73A-8B2E66D084E3}" presName="sibSpaceThree" presStyleCnt="0"/>
      <dgm:spPr/>
    </dgm:pt>
    <dgm:pt modelId="{765C1CB8-F726-4969-99C5-96F86D57EEB6}" type="pres">
      <dgm:prSet presAssocID="{0E5A40C5-8133-47CD-96B5-1A7CF101C09C}" presName="vertThree" presStyleCnt="0"/>
      <dgm:spPr/>
    </dgm:pt>
    <dgm:pt modelId="{3685F210-5065-45CE-8BED-9F273D478AA9}" type="pres">
      <dgm:prSet presAssocID="{0E5A40C5-8133-47CD-96B5-1A7CF101C09C}" presName="txThree" presStyleLbl="node3" presStyleIdx="1" presStyleCnt="14">
        <dgm:presLayoutVars>
          <dgm:chPref val="3"/>
        </dgm:presLayoutVars>
      </dgm:prSet>
      <dgm:spPr/>
    </dgm:pt>
    <dgm:pt modelId="{E2F39D46-C8E9-4B86-BA81-7EB50C704E11}" type="pres">
      <dgm:prSet presAssocID="{0E5A40C5-8133-47CD-96B5-1A7CF101C09C}" presName="horzThree" presStyleCnt="0"/>
      <dgm:spPr/>
    </dgm:pt>
    <dgm:pt modelId="{7B90AD92-260E-4402-8E82-2D8FF361F86F}" type="pres">
      <dgm:prSet presAssocID="{EB83758A-80A8-4D10-935C-9E75CC7B5235}" presName="sibSpaceThree" presStyleCnt="0"/>
      <dgm:spPr/>
    </dgm:pt>
    <dgm:pt modelId="{F2653DCD-ABC3-4710-B958-98D59CE166C4}" type="pres">
      <dgm:prSet presAssocID="{4CF4B4A3-0791-4971-B726-5214EA01FE12}" presName="vertThree" presStyleCnt="0"/>
      <dgm:spPr/>
    </dgm:pt>
    <dgm:pt modelId="{FB0414BC-76CB-45EE-8E15-441416FACB67}" type="pres">
      <dgm:prSet presAssocID="{4CF4B4A3-0791-4971-B726-5214EA01FE12}" presName="txThree" presStyleLbl="node3" presStyleIdx="2" presStyleCnt="14">
        <dgm:presLayoutVars>
          <dgm:chPref val="3"/>
        </dgm:presLayoutVars>
      </dgm:prSet>
      <dgm:spPr/>
    </dgm:pt>
    <dgm:pt modelId="{C306764C-DB26-4A0E-A142-79AC6F331C80}" type="pres">
      <dgm:prSet presAssocID="{4CF4B4A3-0791-4971-B726-5214EA01FE12}" presName="horzThree" presStyleCnt="0"/>
      <dgm:spPr/>
    </dgm:pt>
    <dgm:pt modelId="{2720312E-1783-4EC2-8BF4-73D194F77464}" type="pres">
      <dgm:prSet presAssocID="{EAF5D41B-5926-46AB-8918-36865E4B3C15}" presName="sibSpaceThree" presStyleCnt="0"/>
      <dgm:spPr/>
    </dgm:pt>
    <dgm:pt modelId="{9A0DA6E1-C881-481E-A263-38129508F2BA}" type="pres">
      <dgm:prSet presAssocID="{50A05110-AE92-4062-A826-78A8DBAC6348}" presName="vertThree" presStyleCnt="0"/>
      <dgm:spPr/>
    </dgm:pt>
    <dgm:pt modelId="{6B711D33-60E2-4DC9-A9D7-3194EB93E098}" type="pres">
      <dgm:prSet presAssocID="{50A05110-AE92-4062-A826-78A8DBAC6348}" presName="txThree" presStyleLbl="node3" presStyleIdx="3" presStyleCnt="14">
        <dgm:presLayoutVars>
          <dgm:chPref val="3"/>
        </dgm:presLayoutVars>
      </dgm:prSet>
      <dgm:spPr/>
    </dgm:pt>
    <dgm:pt modelId="{963DC2EC-A6EC-4CBD-9015-A9A50F0A1258}" type="pres">
      <dgm:prSet presAssocID="{50A05110-AE92-4062-A826-78A8DBAC6348}" presName="horzThree" presStyleCnt="0"/>
      <dgm:spPr/>
    </dgm:pt>
    <dgm:pt modelId="{B41FC678-92A3-47CA-BCE6-D7E95C548A9E}" type="pres">
      <dgm:prSet presAssocID="{6B7772FD-198A-41CF-A23B-A846CD1E05AC}" presName="sibSpaceTwo" presStyleCnt="0"/>
      <dgm:spPr/>
    </dgm:pt>
    <dgm:pt modelId="{AF8A9369-B567-4E6B-91A3-5E8D5A1A04AF}" type="pres">
      <dgm:prSet presAssocID="{8B33EE43-A6DD-4CF4-85C9-314303F8150D}" presName="vertTwo" presStyleCnt="0"/>
      <dgm:spPr/>
    </dgm:pt>
    <dgm:pt modelId="{193922BC-CBE9-40E2-8F76-476825C77B91}" type="pres">
      <dgm:prSet presAssocID="{8B33EE43-A6DD-4CF4-85C9-314303F8150D}" presName="txTwo" presStyleLbl="node2" presStyleIdx="1" presStyleCnt="3">
        <dgm:presLayoutVars>
          <dgm:chPref val="3"/>
        </dgm:presLayoutVars>
      </dgm:prSet>
      <dgm:spPr/>
    </dgm:pt>
    <dgm:pt modelId="{73F2C8EE-D7A8-4BAD-9A19-548579369F02}" type="pres">
      <dgm:prSet presAssocID="{8B33EE43-A6DD-4CF4-85C9-314303F8150D}" presName="parTransTwo" presStyleCnt="0"/>
      <dgm:spPr/>
    </dgm:pt>
    <dgm:pt modelId="{A1013FC4-CB90-4681-BEC2-D8FCC423EF4C}" type="pres">
      <dgm:prSet presAssocID="{8B33EE43-A6DD-4CF4-85C9-314303F8150D}" presName="horzTwo" presStyleCnt="0"/>
      <dgm:spPr/>
    </dgm:pt>
    <dgm:pt modelId="{BB5ABC52-295C-4770-9CBB-97A4B9D1AA39}" type="pres">
      <dgm:prSet presAssocID="{B6ED6CEE-5B8E-41E2-8F36-5F5297E6A74C}" presName="vertThree" presStyleCnt="0"/>
      <dgm:spPr/>
    </dgm:pt>
    <dgm:pt modelId="{5C50E0B9-209E-4608-A35B-99B72024B652}" type="pres">
      <dgm:prSet presAssocID="{B6ED6CEE-5B8E-41E2-8F36-5F5297E6A74C}" presName="txThree" presStyleLbl="node3" presStyleIdx="4" presStyleCnt="14">
        <dgm:presLayoutVars>
          <dgm:chPref val="3"/>
        </dgm:presLayoutVars>
      </dgm:prSet>
      <dgm:spPr/>
    </dgm:pt>
    <dgm:pt modelId="{6058BDE3-8C91-4B81-A1F3-A11090C0168B}" type="pres">
      <dgm:prSet presAssocID="{B6ED6CEE-5B8E-41E2-8F36-5F5297E6A74C}" presName="horzThree" presStyleCnt="0"/>
      <dgm:spPr/>
    </dgm:pt>
    <dgm:pt modelId="{03CF4400-5DED-4D0D-BF72-C4ADDD5094B2}" type="pres">
      <dgm:prSet presAssocID="{5AD4FD9E-E549-4CF0-AF58-E92F4A8C7390}" presName="sibSpaceThree" presStyleCnt="0"/>
      <dgm:spPr/>
    </dgm:pt>
    <dgm:pt modelId="{E50C5BDC-1B4A-402C-AC40-2501942D2F45}" type="pres">
      <dgm:prSet presAssocID="{D29C03A6-B247-4185-84A6-B0252FE6BD62}" presName="vertThree" presStyleCnt="0"/>
      <dgm:spPr/>
    </dgm:pt>
    <dgm:pt modelId="{00F3010E-0E1D-4D7B-A198-6DD3F86ADB7C}" type="pres">
      <dgm:prSet presAssocID="{D29C03A6-B247-4185-84A6-B0252FE6BD62}" presName="txThree" presStyleLbl="node3" presStyleIdx="5" presStyleCnt="14">
        <dgm:presLayoutVars>
          <dgm:chPref val="3"/>
        </dgm:presLayoutVars>
      </dgm:prSet>
      <dgm:spPr/>
    </dgm:pt>
    <dgm:pt modelId="{D056E8DF-0C01-4CEA-99AB-7043111E6BF7}" type="pres">
      <dgm:prSet presAssocID="{D29C03A6-B247-4185-84A6-B0252FE6BD62}" presName="horzThree" presStyleCnt="0"/>
      <dgm:spPr/>
    </dgm:pt>
    <dgm:pt modelId="{41A6D6F7-7E23-431F-B79E-0216128DA986}" type="pres">
      <dgm:prSet presAssocID="{0068E1F8-2FFC-4ACB-88B3-D7BC247D0981}" presName="sibSpaceThree" presStyleCnt="0"/>
      <dgm:spPr/>
    </dgm:pt>
    <dgm:pt modelId="{73F015DB-CFA2-467D-AF76-40A53A2BD021}" type="pres">
      <dgm:prSet presAssocID="{630E2A71-0FC5-48A1-A3F0-CC2B2F8F339E}" presName="vertThree" presStyleCnt="0"/>
      <dgm:spPr/>
    </dgm:pt>
    <dgm:pt modelId="{39979C44-4899-415E-844B-D524317B696F}" type="pres">
      <dgm:prSet presAssocID="{630E2A71-0FC5-48A1-A3F0-CC2B2F8F339E}" presName="txThree" presStyleLbl="node3" presStyleIdx="6" presStyleCnt="14">
        <dgm:presLayoutVars>
          <dgm:chPref val="3"/>
        </dgm:presLayoutVars>
      </dgm:prSet>
      <dgm:spPr/>
    </dgm:pt>
    <dgm:pt modelId="{894480BB-3EDC-401D-9462-43D0DC7AF000}" type="pres">
      <dgm:prSet presAssocID="{630E2A71-0FC5-48A1-A3F0-CC2B2F8F339E}" presName="horzThree" presStyleCnt="0"/>
      <dgm:spPr/>
    </dgm:pt>
    <dgm:pt modelId="{9EFE547A-DC7D-4CD9-8ED4-EA0718E888D9}" type="pres">
      <dgm:prSet presAssocID="{BF8BA654-D1F7-4F24-B5B6-1C0931F2907A}" presName="sibSpaceThree" presStyleCnt="0"/>
      <dgm:spPr/>
    </dgm:pt>
    <dgm:pt modelId="{39BD2400-B951-4F2F-82E4-696050F1101C}" type="pres">
      <dgm:prSet presAssocID="{E7FED762-5924-426B-AB4C-00BE61252D58}" presName="vertThree" presStyleCnt="0"/>
      <dgm:spPr/>
    </dgm:pt>
    <dgm:pt modelId="{89716D2D-4C53-417E-A738-54224EB07ED7}" type="pres">
      <dgm:prSet presAssocID="{E7FED762-5924-426B-AB4C-00BE61252D58}" presName="txThree" presStyleLbl="node3" presStyleIdx="7" presStyleCnt="14">
        <dgm:presLayoutVars>
          <dgm:chPref val="3"/>
        </dgm:presLayoutVars>
      </dgm:prSet>
      <dgm:spPr/>
    </dgm:pt>
    <dgm:pt modelId="{33078EA5-CE9D-43F2-871E-33A0DD69FC48}" type="pres">
      <dgm:prSet presAssocID="{E7FED762-5924-426B-AB4C-00BE61252D58}" presName="horzThree" presStyleCnt="0"/>
      <dgm:spPr/>
    </dgm:pt>
    <dgm:pt modelId="{4F287988-BAA1-4BB5-8A49-16EF739052DB}" type="pres">
      <dgm:prSet presAssocID="{BBC4E425-22A0-4932-A0C8-33E8B0A0D1C0}" presName="sibSpaceTwo" presStyleCnt="0"/>
      <dgm:spPr/>
    </dgm:pt>
    <dgm:pt modelId="{0E5E6C77-46EE-441B-9716-9A0803CEDB10}" type="pres">
      <dgm:prSet presAssocID="{3A00A5CA-2625-430B-93AF-D2C769CFBFB1}" presName="vertTwo" presStyleCnt="0"/>
      <dgm:spPr/>
    </dgm:pt>
    <dgm:pt modelId="{CAFEEDB7-3F4A-43CB-B32A-B41494ABA73D}" type="pres">
      <dgm:prSet presAssocID="{3A00A5CA-2625-430B-93AF-D2C769CFBFB1}" presName="txTwo" presStyleLbl="node2" presStyleIdx="2" presStyleCnt="3">
        <dgm:presLayoutVars>
          <dgm:chPref val="3"/>
        </dgm:presLayoutVars>
      </dgm:prSet>
      <dgm:spPr/>
    </dgm:pt>
    <dgm:pt modelId="{18713233-600A-4C11-A920-4FA2B2FD19E7}" type="pres">
      <dgm:prSet presAssocID="{3A00A5CA-2625-430B-93AF-D2C769CFBFB1}" presName="parTransTwo" presStyleCnt="0"/>
      <dgm:spPr/>
    </dgm:pt>
    <dgm:pt modelId="{9A9CB0B2-691B-4B50-8711-9385EDF8BEFE}" type="pres">
      <dgm:prSet presAssocID="{3A00A5CA-2625-430B-93AF-D2C769CFBFB1}" presName="horzTwo" presStyleCnt="0"/>
      <dgm:spPr/>
    </dgm:pt>
    <dgm:pt modelId="{032E4F17-90B1-4668-925A-6ACE671D27AA}" type="pres">
      <dgm:prSet presAssocID="{E35240D0-C794-41E9-8FB6-4AD3BB8AE0B7}" presName="vertThree" presStyleCnt="0"/>
      <dgm:spPr/>
    </dgm:pt>
    <dgm:pt modelId="{537B1738-2CCB-4531-B9E8-D986ECF8A16A}" type="pres">
      <dgm:prSet presAssocID="{E35240D0-C794-41E9-8FB6-4AD3BB8AE0B7}" presName="txThree" presStyleLbl="node3" presStyleIdx="8" presStyleCnt="14">
        <dgm:presLayoutVars>
          <dgm:chPref val="3"/>
        </dgm:presLayoutVars>
      </dgm:prSet>
      <dgm:spPr/>
    </dgm:pt>
    <dgm:pt modelId="{387D7675-E6DA-4E36-956C-790326118C07}" type="pres">
      <dgm:prSet presAssocID="{E35240D0-C794-41E9-8FB6-4AD3BB8AE0B7}" presName="parTransThree" presStyleCnt="0"/>
      <dgm:spPr/>
    </dgm:pt>
    <dgm:pt modelId="{F9001EEE-AB08-466D-A80F-15BC43818D3E}" type="pres">
      <dgm:prSet presAssocID="{E35240D0-C794-41E9-8FB6-4AD3BB8AE0B7}" presName="horzThree" presStyleCnt="0"/>
      <dgm:spPr/>
    </dgm:pt>
    <dgm:pt modelId="{12A475E7-5F9B-423C-A1D8-AD0DE8589AA2}" type="pres">
      <dgm:prSet presAssocID="{40BC92B4-9C47-4977-B810-886397CCE701}" presName="vertFour" presStyleCnt="0">
        <dgm:presLayoutVars>
          <dgm:chPref val="3"/>
        </dgm:presLayoutVars>
      </dgm:prSet>
      <dgm:spPr/>
    </dgm:pt>
    <dgm:pt modelId="{9043C856-3789-4C4C-B56C-E663CB8BC903}" type="pres">
      <dgm:prSet presAssocID="{40BC92B4-9C47-4977-B810-886397CCE701}" presName="txFour" presStyleLbl="node4" presStyleIdx="0" presStyleCnt="21" custLinFactNeighborX="4148">
        <dgm:presLayoutVars>
          <dgm:chPref val="3"/>
        </dgm:presLayoutVars>
      </dgm:prSet>
      <dgm:spPr/>
    </dgm:pt>
    <dgm:pt modelId="{F121A068-28B9-421A-8C70-D5F71599360F}" type="pres">
      <dgm:prSet presAssocID="{40BC92B4-9C47-4977-B810-886397CCE701}" presName="horzFour" presStyleCnt="0"/>
      <dgm:spPr/>
    </dgm:pt>
    <dgm:pt modelId="{DD4B88EA-0227-437E-B392-3C2D3FBD6EB5}" type="pres">
      <dgm:prSet presAssocID="{E4867504-FDAD-495A-862E-A8C341AB9A21}" presName="sibSpaceFour" presStyleCnt="0"/>
      <dgm:spPr/>
    </dgm:pt>
    <dgm:pt modelId="{8ADF4352-44B9-4F60-9EFC-59097004EDF7}" type="pres">
      <dgm:prSet presAssocID="{34AB6CB4-7D57-4982-A36F-A62A627E9AF9}" presName="vertFour" presStyleCnt="0">
        <dgm:presLayoutVars>
          <dgm:chPref val="3"/>
        </dgm:presLayoutVars>
      </dgm:prSet>
      <dgm:spPr/>
    </dgm:pt>
    <dgm:pt modelId="{5CDFEF67-DA7F-46C8-92A7-5095760D9448}" type="pres">
      <dgm:prSet presAssocID="{34AB6CB4-7D57-4982-A36F-A62A627E9AF9}" presName="txFour" presStyleLbl="node4" presStyleIdx="1" presStyleCnt="21" custLinFactNeighborX="4148">
        <dgm:presLayoutVars>
          <dgm:chPref val="3"/>
        </dgm:presLayoutVars>
      </dgm:prSet>
      <dgm:spPr/>
    </dgm:pt>
    <dgm:pt modelId="{84703159-6D7E-49A9-B477-48A2B66A718F}" type="pres">
      <dgm:prSet presAssocID="{34AB6CB4-7D57-4982-A36F-A62A627E9AF9}" presName="horzFour" presStyleCnt="0"/>
      <dgm:spPr/>
    </dgm:pt>
    <dgm:pt modelId="{AE9D9AD6-69B8-4E12-A6F1-8F13CAA7FBA5}" type="pres">
      <dgm:prSet presAssocID="{C4F58D12-0D64-407C-979F-D21E9755A2A2}" presName="sibSpaceFour" presStyleCnt="0"/>
      <dgm:spPr/>
    </dgm:pt>
    <dgm:pt modelId="{E80F2DA2-CFD5-4174-BD15-B6465EC6ABC6}" type="pres">
      <dgm:prSet presAssocID="{6F3EDFA8-6B64-4E7D-ACFA-37663137F42F}" presName="vertFour" presStyleCnt="0">
        <dgm:presLayoutVars>
          <dgm:chPref val="3"/>
        </dgm:presLayoutVars>
      </dgm:prSet>
      <dgm:spPr/>
    </dgm:pt>
    <dgm:pt modelId="{9067B9D9-04A5-473E-9242-98D79B20450A}" type="pres">
      <dgm:prSet presAssocID="{6F3EDFA8-6B64-4E7D-ACFA-37663137F42F}" presName="txFour" presStyleLbl="node4" presStyleIdx="2" presStyleCnt="21" custLinFactNeighborX="4148">
        <dgm:presLayoutVars>
          <dgm:chPref val="3"/>
        </dgm:presLayoutVars>
      </dgm:prSet>
      <dgm:spPr/>
    </dgm:pt>
    <dgm:pt modelId="{BB77A501-00B7-4D1B-8CC2-C2BFFB74DE26}" type="pres">
      <dgm:prSet presAssocID="{6F3EDFA8-6B64-4E7D-ACFA-37663137F42F}" presName="horzFour" presStyleCnt="0"/>
      <dgm:spPr/>
    </dgm:pt>
    <dgm:pt modelId="{813133F8-4719-4B2B-A0CD-73867616238B}" type="pres">
      <dgm:prSet presAssocID="{2F557E7B-0CBF-4C49-8E98-DAB23DADA869}" presName="sibSpaceThree" presStyleCnt="0"/>
      <dgm:spPr/>
    </dgm:pt>
    <dgm:pt modelId="{D714CB17-BDF9-45C1-BB0A-E7C6888508C5}" type="pres">
      <dgm:prSet presAssocID="{835AB1E3-9FC2-4A20-ACAA-42C978F3143C}" presName="vertThree" presStyleCnt="0"/>
      <dgm:spPr/>
    </dgm:pt>
    <dgm:pt modelId="{8F3BA618-E3D7-42B7-9444-D5C361061D8F}" type="pres">
      <dgm:prSet presAssocID="{835AB1E3-9FC2-4A20-ACAA-42C978F3143C}" presName="txThree" presStyleLbl="node3" presStyleIdx="9" presStyleCnt="14">
        <dgm:presLayoutVars>
          <dgm:chPref val="3"/>
        </dgm:presLayoutVars>
      </dgm:prSet>
      <dgm:spPr/>
    </dgm:pt>
    <dgm:pt modelId="{BFDE597D-DA1B-498F-A191-67E148B037A8}" type="pres">
      <dgm:prSet presAssocID="{835AB1E3-9FC2-4A20-ACAA-42C978F3143C}" presName="parTransThree" presStyleCnt="0"/>
      <dgm:spPr/>
    </dgm:pt>
    <dgm:pt modelId="{75FEDC1B-9ACD-4388-B7F0-2DE55C8DCF5A}" type="pres">
      <dgm:prSet presAssocID="{835AB1E3-9FC2-4A20-ACAA-42C978F3143C}" presName="horzThree" presStyleCnt="0"/>
      <dgm:spPr/>
    </dgm:pt>
    <dgm:pt modelId="{11147848-1F68-4156-A736-AD1DE2FC048D}" type="pres">
      <dgm:prSet presAssocID="{9714681A-FE2C-409B-A242-066A787547AD}" presName="vertFour" presStyleCnt="0">
        <dgm:presLayoutVars>
          <dgm:chPref val="3"/>
        </dgm:presLayoutVars>
      </dgm:prSet>
      <dgm:spPr/>
    </dgm:pt>
    <dgm:pt modelId="{53C8492D-0EA1-4F7A-8218-04523252F02D}" type="pres">
      <dgm:prSet presAssocID="{9714681A-FE2C-409B-A242-066A787547AD}" presName="txFour" presStyleLbl="node4" presStyleIdx="3" presStyleCnt="21" custLinFactNeighborX="4148">
        <dgm:presLayoutVars>
          <dgm:chPref val="3"/>
        </dgm:presLayoutVars>
      </dgm:prSet>
      <dgm:spPr/>
    </dgm:pt>
    <dgm:pt modelId="{3F2C9BA0-79DD-4FCF-9AF0-9D153C2DDD28}" type="pres">
      <dgm:prSet presAssocID="{9714681A-FE2C-409B-A242-066A787547AD}" presName="horzFour" presStyleCnt="0"/>
      <dgm:spPr/>
    </dgm:pt>
    <dgm:pt modelId="{202AF36D-0A7E-4804-BE58-6EB27A766655}" type="pres">
      <dgm:prSet presAssocID="{C7DCC9D2-CBFC-418C-888B-7015D1C46C0E}" presName="sibSpaceFour" presStyleCnt="0"/>
      <dgm:spPr/>
    </dgm:pt>
    <dgm:pt modelId="{DB690FD4-1CD6-4B3A-ACA9-8BE346A036B7}" type="pres">
      <dgm:prSet presAssocID="{0E187455-962F-48E4-A506-6CDE87F3CEAC}" presName="vertFour" presStyleCnt="0">
        <dgm:presLayoutVars>
          <dgm:chPref val="3"/>
        </dgm:presLayoutVars>
      </dgm:prSet>
      <dgm:spPr/>
    </dgm:pt>
    <dgm:pt modelId="{BFC482E0-6E61-4CDF-ADDD-37B83D2A46D8}" type="pres">
      <dgm:prSet presAssocID="{0E187455-962F-48E4-A506-6CDE87F3CEAC}" presName="txFour" presStyleLbl="node4" presStyleIdx="4" presStyleCnt="21" custLinFactNeighborX="4148">
        <dgm:presLayoutVars>
          <dgm:chPref val="3"/>
        </dgm:presLayoutVars>
      </dgm:prSet>
      <dgm:spPr/>
    </dgm:pt>
    <dgm:pt modelId="{F8461C31-4B51-4253-BD17-57FEE067D996}" type="pres">
      <dgm:prSet presAssocID="{0E187455-962F-48E4-A506-6CDE87F3CEAC}" presName="horzFour" presStyleCnt="0"/>
      <dgm:spPr/>
    </dgm:pt>
    <dgm:pt modelId="{22407AEF-2A6B-46D6-9E6C-C68AFB1CA645}" type="pres">
      <dgm:prSet presAssocID="{50A08F68-952C-4FDF-ABB8-CB0C53E16DF7}" presName="sibSpaceFour" presStyleCnt="0"/>
      <dgm:spPr/>
    </dgm:pt>
    <dgm:pt modelId="{BA5B8736-DBE8-4A9B-9342-1DEA96D73D38}" type="pres">
      <dgm:prSet presAssocID="{0B2EAF55-C537-485D-B820-16B17BFB39AD}" presName="vertFour" presStyleCnt="0">
        <dgm:presLayoutVars>
          <dgm:chPref val="3"/>
        </dgm:presLayoutVars>
      </dgm:prSet>
      <dgm:spPr/>
    </dgm:pt>
    <dgm:pt modelId="{F8D3A041-3A68-4EAB-B0BB-6E9C0638772A}" type="pres">
      <dgm:prSet presAssocID="{0B2EAF55-C537-485D-B820-16B17BFB39AD}" presName="txFour" presStyleLbl="node4" presStyleIdx="5" presStyleCnt="21">
        <dgm:presLayoutVars>
          <dgm:chPref val="3"/>
        </dgm:presLayoutVars>
      </dgm:prSet>
      <dgm:spPr/>
    </dgm:pt>
    <dgm:pt modelId="{28009124-1EC0-479C-B830-7E33DF57F3B8}" type="pres">
      <dgm:prSet presAssocID="{0B2EAF55-C537-485D-B820-16B17BFB39AD}" presName="horzFour" presStyleCnt="0"/>
      <dgm:spPr/>
    </dgm:pt>
    <dgm:pt modelId="{845031C0-18C8-4445-B58F-FED230E0D974}" type="pres">
      <dgm:prSet presAssocID="{F4988AA6-73CB-444B-AA48-6AF8D503639E}" presName="sibSpaceFour" presStyleCnt="0"/>
      <dgm:spPr/>
    </dgm:pt>
    <dgm:pt modelId="{03707823-1196-4260-860F-EF510ECE960E}" type="pres">
      <dgm:prSet presAssocID="{E07EAE78-2BDC-4F0A-9572-9291E44B3D38}" presName="vertFour" presStyleCnt="0">
        <dgm:presLayoutVars>
          <dgm:chPref val="3"/>
        </dgm:presLayoutVars>
      </dgm:prSet>
      <dgm:spPr/>
    </dgm:pt>
    <dgm:pt modelId="{54653248-C51D-4D25-9605-2BFA77966109}" type="pres">
      <dgm:prSet presAssocID="{E07EAE78-2BDC-4F0A-9572-9291E44B3D38}" presName="txFour" presStyleLbl="node4" presStyleIdx="6" presStyleCnt="21">
        <dgm:presLayoutVars>
          <dgm:chPref val="3"/>
        </dgm:presLayoutVars>
      </dgm:prSet>
      <dgm:spPr/>
    </dgm:pt>
    <dgm:pt modelId="{09380B1C-EE17-438F-8E9C-23D47BBC916F}" type="pres">
      <dgm:prSet presAssocID="{E07EAE78-2BDC-4F0A-9572-9291E44B3D38}" presName="horzFour" presStyleCnt="0"/>
      <dgm:spPr/>
    </dgm:pt>
    <dgm:pt modelId="{90C9D62D-3440-4D4A-B4CE-A014D20499A0}" type="pres">
      <dgm:prSet presAssocID="{DDF18554-0A42-4796-BF56-9A9E06F414D5}" presName="sibSpaceFour" presStyleCnt="0"/>
      <dgm:spPr/>
    </dgm:pt>
    <dgm:pt modelId="{BD5E2CBA-2738-467F-9AE0-EB74D083F4CE}" type="pres">
      <dgm:prSet presAssocID="{2EE3E4C1-E8C9-4DB4-B7FF-A96BBF673F87}" presName="vertFour" presStyleCnt="0">
        <dgm:presLayoutVars>
          <dgm:chPref val="3"/>
        </dgm:presLayoutVars>
      </dgm:prSet>
      <dgm:spPr/>
    </dgm:pt>
    <dgm:pt modelId="{4E5A6F74-BB9B-440F-B73E-25B3AF5BB344}" type="pres">
      <dgm:prSet presAssocID="{2EE3E4C1-E8C9-4DB4-B7FF-A96BBF673F87}" presName="txFour" presStyleLbl="node4" presStyleIdx="7" presStyleCnt="21">
        <dgm:presLayoutVars>
          <dgm:chPref val="3"/>
        </dgm:presLayoutVars>
      </dgm:prSet>
      <dgm:spPr/>
    </dgm:pt>
    <dgm:pt modelId="{AF4D85CF-DE08-496C-8A7C-F78D2962D718}" type="pres">
      <dgm:prSet presAssocID="{2EE3E4C1-E8C9-4DB4-B7FF-A96BBF673F87}" presName="horzFour" presStyleCnt="0"/>
      <dgm:spPr/>
    </dgm:pt>
    <dgm:pt modelId="{A4418D58-79A0-428A-84E5-E2FDBFF5895D}" type="pres">
      <dgm:prSet presAssocID="{743AAC88-D128-477A-B52F-56270B7D855F}" presName="sibSpaceThree" presStyleCnt="0"/>
      <dgm:spPr/>
    </dgm:pt>
    <dgm:pt modelId="{B0069791-7C38-4016-88D5-800BC97973A5}" type="pres">
      <dgm:prSet presAssocID="{86E38C6D-0067-40D8-A370-455F9FF007BE}" presName="vertThree" presStyleCnt="0"/>
      <dgm:spPr/>
    </dgm:pt>
    <dgm:pt modelId="{3839E72D-6BE8-4D0A-8698-987B33C14A70}" type="pres">
      <dgm:prSet presAssocID="{86E38C6D-0067-40D8-A370-455F9FF007BE}" presName="txThree" presStyleLbl="node3" presStyleIdx="10" presStyleCnt="14">
        <dgm:presLayoutVars>
          <dgm:chPref val="3"/>
        </dgm:presLayoutVars>
      </dgm:prSet>
      <dgm:spPr/>
    </dgm:pt>
    <dgm:pt modelId="{D649A34F-DF7A-4A61-B8BB-9BDD46C43F92}" type="pres">
      <dgm:prSet presAssocID="{86E38C6D-0067-40D8-A370-455F9FF007BE}" presName="parTransThree" presStyleCnt="0"/>
      <dgm:spPr/>
    </dgm:pt>
    <dgm:pt modelId="{CC34B8EB-9F80-4B5C-AE2A-57CE82E3AB42}" type="pres">
      <dgm:prSet presAssocID="{86E38C6D-0067-40D8-A370-455F9FF007BE}" presName="horzThree" presStyleCnt="0"/>
      <dgm:spPr/>
    </dgm:pt>
    <dgm:pt modelId="{3D5D8BE1-03EF-4230-8C31-C621E9745106}" type="pres">
      <dgm:prSet presAssocID="{C356926C-CCBD-4139-B2A3-D4446217D2E0}" presName="vertFour" presStyleCnt="0">
        <dgm:presLayoutVars>
          <dgm:chPref val="3"/>
        </dgm:presLayoutVars>
      </dgm:prSet>
      <dgm:spPr/>
    </dgm:pt>
    <dgm:pt modelId="{0875196B-FA6C-46DC-9B2E-1A3034669233}" type="pres">
      <dgm:prSet presAssocID="{C356926C-CCBD-4139-B2A3-D4446217D2E0}" presName="txFour" presStyleLbl="node4" presStyleIdx="8" presStyleCnt="21">
        <dgm:presLayoutVars>
          <dgm:chPref val="3"/>
        </dgm:presLayoutVars>
      </dgm:prSet>
      <dgm:spPr/>
    </dgm:pt>
    <dgm:pt modelId="{B01BE537-F1C4-4E75-A78A-2BEDDC77F67B}" type="pres">
      <dgm:prSet presAssocID="{C356926C-CCBD-4139-B2A3-D4446217D2E0}" presName="horzFour" presStyleCnt="0"/>
      <dgm:spPr/>
    </dgm:pt>
    <dgm:pt modelId="{928A647B-CE38-411F-AE2A-B7D1E42DBE6A}" type="pres">
      <dgm:prSet presAssocID="{EF3C77EE-F84D-49D0-8DD4-B52FE7B29F3A}" presName="sibSpaceFour" presStyleCnt="0"/>
      <dgm:spPr/>
    </dgm:pt>
    <dgm:pt modelId="{4B326B32-C966-4430-B271-DC56E73E8C2A}" type="pres">
      <dgm:prSet presAssocID="{8BF565A5-8ACD-4667-8B77-3BFC7F11BE75}" presName="vertFour" presStyleCnt="0">
        <dgm:presLayoutVars>
          <dgm:chPref val="3"/>
        </dgm:presLayoutVars>
      </dgm:prSet>
      <dgm:spPr/>
    </dgm:pt>
    <dgm:pt modelId="{CC95093E-E3A8-4BF5-9C25-36CA76CBB15E}" type="pres">
      <dgm:prSet presAssocID="{8BF565A5-8ACD-4667-8B77-3BFC7F11BE75}" presName="txFour" presStyleLbl="node4" presStyleIdx="9" presStyleCnt="21">
        <dgm:presLayoutVars>
          <dgm:chPref val="3"/>
        </dgm:presLayoutVars>
      </dgm:prSet>
      <dgm:spPr/>
    </dgm:pt>
    <dgm:pt modelId="{26FC3ECB-EDB3-4B11-8208-B1D01ED0A262}" type="pres">
      <dgm:prSet presAssocID="{8BF565A5-8ACD-4667-8B77-3BFC7F11BE75}" presName="horzFour" presStyleCnt="0"/>
      <dgm:spPr/>
    </dgm:pt>
    <dgm:pt modelId="{2F4A6DB8-74EC-498B-9EF8-9ADE4AC33BB7}" type="pres">
      <dgm:prSet presAssocID="{318EAF98-73FE-4CD5-9894-1E0ABDB86A03}" presName="sibSpaceFour" presStyleCnt="0"/>
      <dgm:spPr/>
    </dgm:pt>
    <dgm:pt modelId="{1CE3DAB4-DBDD-4E9A-9612-65F93DFC4B4F}" type="pres">
      <dgm:prSet presAssocID="{FD757653-0B66-4483-AD27-785712D5CE45}" presName="vertFour" presStyleCnt="0">
        <dgm:presLayoutVars>
          <dgm:chPref val="3"/>
        </dgm:presLayoutVars>
      </dgm:prSet>
      <dgm:spPr/>
    </dgm:pt>
    <dgm:pt modelId="{9F714EE5-553D-49A4-BE0A-8A45F6A2DD1B}" type="pres">
      <dgm:prSet presAssocID="{FD757653-0B66-4483-AD27-785712D5CE45}" presName="txFour" presStyleLbl="node4" presStyleIdx="10" presStyleCnt="21">
        <dgm:presLayoutVars>
          <dgm:chPref val="3"/>
        </dgm:presLayoutVars>
      </dgm:prSet>
      <dgm:spPr/>
    </dgm:pt>
    <dgm:pt modelId="{1C112105-A225-4B96-BC68-4AB4FD29925E}" type="pres">
      <dgm:prSet presAssocID="{FD757653-0B66-4483-AD27-785712D5CE45}" presName="horzFour" presStyleCnt="0"/>
      <dgm:spPr/>
    </dgm:pt>
    <dgm:pt modelId="{D17EA991-4BF4-4427-95F4-0E6ACB5C8A7A}" type="pres">
      <dgm:prSet presAssocID="{119B13A9-27BA-49DC-B3D9-323CF3AF58C9}" presName="sibSpaceFour" presStyleCnt="0"/>
      <dgm:spPr/>
    </dgm:pt>
    <dgm:pt modelId="{AB687CE0-BF21-43A1-8F81-86885E9DC8B8}" type="pres">
      <dgm:prSet presAssocID="{E0DC91BE-337F-4DD8-A682-37E21DD181D6}" presName="vertFour" presStyleCnt="0">
        <dgm:presLayoutVars>
          <dgm:chPref val="3"/>
        </dgm:presLayoutVars>
      </dgm:prSet>
      <dgm:spPr/>
    </dgm:pt>
    <dgm:pt modelId="{5C873B61-2A1C-4299-9668-1E67A6B86EDE}" type="pres">
      <dgm:prSet presAssocID="{E0DC91BE-337F-4DD8-A682-37E21DD181D6}" presName="txFour" presStyleLbl="node4" presStyleIdx="11" presStyleCnt="21">
        <dgm:presLayoutVars>
          <dgm:chPref val="3"/>
        </dgm:presLayoutVars>
      </dgm:prSet>
      <dgm:spPr/>
    </dgm:pt>
    <dgm:pt modelId="{A7673BAE-C03A-47CD-BBF4-7A4AB21F50E9}" type="pres">
      <dgm:prSet presAssocID="{E0DC91BE-337F-4DD8-A682-37E21DD181D6}" presName="horzFour" presStyleCnt="0"/>
      <dgm:spPr/>
    </dgm:pt>
    <dgm:pt modelId="{A1AC80DD-1B6B-4E67-9F4F-2F34CCDA6B37}" type="pres">
      <dgm:prSet presAssocID="{AAE82CEC-421F-488B-B840-8AC28920F4D9}" presName="sibSpaceThree" presStyleCnt="0"/>
      <dgm:spPr/>
    </dgm:pt>
    <dgm:pt modelId="{A5FE8F80-2960-499F-B5FD-9A76C59C5214}" type="pres">
      <dgm:prSet presAssocID="{D2E822FE-2975-4017-9EBD-29CD53EED5B2}" presName="vertThree" presStyleCnt="0"/>
      <dgm:spPr/>
    </dgm:pt>
    <dgm:pt modelId="{5172FA44-098E-4355-8E02-522A361808F1}" type="pres">
      <dgm:prSet presAssocID="{D2E822FE-2975-4017-9EBD-29CD53EED5B2}" presName="txThree" presStyleLbl="node3" presStyleIdx="11" presStyleCnt="14">
        <dgm:presLayoutVars>
          <dgm:chPref val="3"/>
        </dgm:presLayoutVars>
      </dgm:prSet>
      <dgm:spPr/>
    </dgm:pt>
    <dgm:pt modelId="{25596CB0-6C42-438A-B5D0-C240B7AC150D}" type="pres">
      <dgm:prSet presAssocID="{D2E822FE-2975-4017-9EBD-29CD53EED5B2}" presName="parTransThree" presStyleCnt="0"/>
      <dgm:spPr/>
    </dgm:pt>
    <dgm:pt modelId="{AC4C9716-999B-4A9D-AA7E-B5E455B903F7}" type="pres">
      <dgm:prSet presAssocID="{D2E822FE-2975-4017-9EBD-29CD53EED5B2}" presName="horzThree" presStyleCnt="0"/>
      <dgm:spPr/>
    </dgm:pt>
    <dgm:pt modelId="{9E7D52C1-BF8E-4C1A-B3DE-8BADF777DF71}" type="pres">
      <dgm:prSet presAssocID="{B07C649E-B54E-46A1-A653-DDFCAD03B537}" presName="vertFour" presStyleCnt="0">
        <dgm:presLayoutVars>
          <dgm:chPref val="3"/>
        </dgm:presLayoutVars>
      </dgm:prSet>
      <dgm:spPr/>
    </dgm:pt>
    <dgm:pt modelId="{9F72E116-E7C7-416D-951A-1384540A6EDE}" type="pres">
      <dgm:prSet presAssocID="{B07C649E-B54E-46A1-A653-DDFCAD03B537}" presName="txFour" presStyleLbl="node4" presStyleIdx="12" presStyleCnt="21">
        <dgm:presLayoutVars>
          <dgm:chPref val="3"/>
        </dgm:presLayoutVars>
      </dgm:prSet>
      <dgm:spPr/>
    </dgm:pt>
    <dgm:pt modelId="{0DB3C971-15ED-4068-AB5C-51A90832FBF1}" type="pres">
      <dgm:prSet presAssocID="{B07C649E-B54E-46A1-A653-DDFCAD03B537}" presName="horzFour" presStyleCnt="0"/>
      <dgm:spPr/>
    </dgm:pt>
    <dgm:pt modelId="{5A0BCD7A-5C00-4D5D-9186-8D5363C1B6B1}" type="pres">
      <dgm:prSet presAssocID="{58C1FAE3-A7CF-4171-B0DC-92A66605A468}" presName="sibSpaceFour" presStyleCnt="0"/>
      <dgm:spPr/>
    </dgm:pt>
    <dgm:pt modelId="{720E19AB-0E03-48DC-97B1-0722C8A42A28}" type="pres">
      <dgm:prSet presAssocID="{4BEBEE1D-BF99-40BD-8608-0B69404D0AEF}" presName="vertFour" presStyleCnt="0">
        <dgm:presLayoutVars>
          <dgm:chPref val="3"/>
        </dgm:presLayoutVars>
      </dgm:prSet>
      <dgm:spPr/>
    </dgm:pt>
    <dgm:pt modelId="{A3DE58B4-0D85-489C-B26D-27B7C36090AA}" type="pres">
      <dgm:prSet presAssocID="{4BEBEE1D-BF99-40BD-8608-0B69404D0AEF}" presName="txFour" presStyleLbl="node4" presStyleIdx="13" presStyleCnt="21">
        <dgm:presLayoutVars>
          <dgm:chPref val="3"/>
        </dgm:presLayoutVars>
      </dgm:prSet>
      <dgm:spPr/>
    </dgm:pt>
    <dgm:pt modelId="{4282D27C-1515-436D-8F71-3256FF3D20E5}" type="pres">
      <dgm:prSet presAssocID="{4BEBEE1D-BF99-40BD-8608-0B69404D0AEF}" presName="horzFour" presStyleCnt="0"/>
      <dgm:spPr/>
    </dgm:pt>
    <dgm:pt modelId="{07EE2F01-C99A-408C-9557-3C6CC46F0585}" type="pres">
      <dgm:prSet presAssocID="{BEDE1E55-0F16-4D55-9B65-DFF31941B5A9}" presName="sibSpaceFour" presStyleCnt="0"/>
      <dgm:spPr/>
    </dgm:pt>
    <dgm:pt modelId="{071906B6-2DDC-4475-BC0C-55195F09FC31}" type="pres">
      <dgm:prSet presAssocID="{5131A174-8D02-43B2-88B3-82E5B80C507C}" presName="vertFour" presStyleCnt="0">
        <dgm:presLayoutVars>
          <dgm:chPref val="3"/>
        </dgm:presLayoutVars>
      </dgm:prSet>
      <dgm:spPr/>
    </dgm:pt>
    <dgm:pt modelId="{74CB53D4-C44C-43CA-AFA8-078A9D0B32F9}" type="pres">
      <dgm:prSet presAssocID="{5131A174-8D02-43B2-88B3-82E5B80C507C}" presName="txFour" presStyleLbl="node4" presStyleIdx="14" presStyleCnt="21">
        <dgm:presLayoutVars>
          <dgm:chPref val="3"/>
        </dgm:presLayoutVars>
      </dgm:prSet>
      <dgm:spPr/>
    </dgm:pt>
    <dgm:pt modelId="{05B71C16-82D0-4579-913C-C843B438C5AC}" type="pres">
      <dgm:prSet presAssocID="{5131A174-8D02-43B2-88B3-82E5B80C507C}" presName="horzFour" presStyleCnt="0"/>
      <dgm:spPr/>
    </dgm:pt>
    <dgm:pt modelId="{05C872D9-8D68-4E22-8BA3-B56E31605C16}" type="pres">
      <dgm:prSet presAssocID="{23C5F50F-15E4-423E-A3B2-1816674E0D50}" presName="sibSpaceThree" presStyleCnt="0"/>
      <dgm:spPr/>
    </dgm:pt>
    <dgm:pt modelId="{8DC5D947-B433-4F4C-B99A-7F8B62844CAA}" type="pres">
      <dgm:prSet presAssocID="{FD59E0F1-1CD8-482B-95B7-241B7E5EA028}" presName="vertThree" presStyleCnt="0"/>
      <dgm:spPr/>
    </dgm:pt>
    <dgm:pt modelId="{2BCF8B53-5803-4EEA-955B-1575943681C3}" type="pres">
      <dgm:prSet presAssocID="{FD59E0F1-1CD8-482B-95B7-241B7E5EA028}" presName="txThree" presStyleLbl="node3" presStyleIdx="12" presStyleCnt="14">
        <dgm:presLayoutVars>
          <dgm:chPref val="3"/>
        </dgm:presLayoutVars>
      </dgm:prSet>
      <dgm:spPr/>
    </dgm:pt>
    <dgm:pt modelId="{3FEE8708-8D18-4708-9460-3BA116B53EA0}" type="pres">
      <dgm:prSet presAssocID="{FD59E0F1-1CD8-482B-95B7-241B7E5EA028}" presName="parTransThree" presStyleCnt="0"/>
      <dgm:spPr/>
    </dgm:pt>
    <dgm:pt modelId="{BAD0D771-AA4F-42A4-87BC-665E861710CB}" type="pres">
      <dgm:prSet presAssocID="{FD59E0F1-1CD8-482B-95B7-241B7E5EA028}" presName="horzThree" presStyleCnt="0"/>
      <dgm:spPr/>
    </dgm:pt>
    <dgm:pt modelId="{EA6F728D-386E-45FA-AA94-80249AF3F791}" type="pres">
      <dgm:prSet presAssocID="{873C9A34-9104-4A51-823B-9B564864D302}" presName="vertFour" presStyleCnt="0">
        <dgm:presLayoutVars>
          <dgm:chPref val="3"/>
        </dgm:presLayoutVars>
      </dgm:prSet>
      <dgm:spPr/>
    </dgm:pt>
    <dgm:pt modelId="{74D091D9-DC55-4232-BDB9-13A348C4B9E8}" type="pres">
      <dgm:prSet presAssocID="{873C9A34-9104-4A51-823B-9B564864D302}" presName="txFour" presStyleLbl="node4" presStyleIdx="15" presStyleCnt="21">
        <dgm:presLayoutVars>
          <dgm:chPref val="3"/>
        </dgm:presLayoutVars>
      </dgm:prSet>
      <dgm:spPr/>
    </dgm:pt>
    <dgm:pt modelId="{F0DE1F40-092B-4B8C-872E-C0B21B4F8AB4}" type="pres">
      <dgm:prSet presAssocID="{873C9A34-9104-4A51-823B-9B564864D302}" presName="horzFour" presStyleCnt="0"/>
      <dgm:spPr/>
    </dgm:pt>
    <dgm:pt modelId="{94C751D4-C4AD-4C61-94BB-C9CD6DC0D8E7}" type="pres">
      <dgm:prSet presAssocID="{DB4EE144-78E1-4756-9991-C1FFF77F7674}" presName="sibSpaceFour" presStyleCnt="0"/>
      <dgm:spPr/>
    </dgm:pt>
    <dgm:pt modelId="{C6806B42-8E38-4409-90DC-18E07EA14241}" type="pres">
      <dgm:prSet presAssocID="{B58F6526-4973-4F64-8DB0-5EF4180A4D4F}" presName="vertFour" presStyleCnt="0">
        <dgm:presLayoutVars>
          <dgm:chPref val="3"/>
        </dgm:presLayoutVars>
      </dgm:prSet>
      <dgm:spPr/>
    </dgm:pt>
    <dgm:pt modelId="{1DEAE4FE-AFCF-4675-823E-8AF3755F11D0}" type="pres">
      <dgm:prSet presAssocID="{B58F6526-4973-4F64-8DB0-5EF4180A4D4F}" presName="txFour" presStyleLbl="node4" presStyleIdx="16" presStyleCnt="21">
        <dgm:presLayoutVars>
          <dgm:chPref val="3"/>
        </dgm:presLayoutVars>
      </dgm:prSet>
      <dgm:spPr/>
    </dgm:pt>
    <dgm:pt modelId="{63B8F639-9B3C-4FDA-B968-722FFE43E2B0}" type="pres">
      <dgm:prSet presAssocID="{B58F6526-4973-4F64-8DB0-5EF4180A4D4F}" presName="horzFour" presStyleCnt="0"/>
      <dgm:spPr/>
    </dgm:pt>
    <dgm:pt modelId="{8CB59D64-2B64-4F72-9CAC-92DE84A05B2E}" type="pres">
      <dgm:prSet presAssocID="{D9153091-3B4C-42C8-B089-A275F1ECAB1C}" presName="sibSpaceFour" presStyleCnt="0"/>
      <dgm:spPr/>
    </dgm:pt>
    <dgm:pt modelId="{CFDE74A3-3004-48D1-B0FB-72F2F2A78B0D}" type="pres">
      <dgm:prSet presAssocID="{655241B0-CDD0-4884-AB8E-7C2962A17700}" presName="vertFour" presStyleCnt="0">
        <dgm:presLayoutVars>
          <dgm:chPref val="3"/>
        </dgm:presLayoutVars>
      </dgm:prSet>
      <dgm:spPr/>
    </dgm:pt>
    <dgm:pt modelId="{9C1060E4-D223-4A5B-B851-0B3EBD2F7525}" type="pres">
      <dgm:prSet presAssocID="{655241B0-CDD0-4884-AB8E-7C2962A17700}" presName="txFour" presStyleLbl="node4" presStyleIdx="17" presStyleCnt="21">
        <dgm:presLayoutVars>
          <dgm:chPref val="3"/>
        </dgm:presLayoutVars>
      </dgm:prSet>
      <dgm:spPr/>
    </dgm:pt>
    <dgm:pt modelId="{5227D3FB-F8A2-4F51-927E-EBDA60AE3A00}" type="pres">
      <dgm:prSet presAssocID="{655241B0-CDD0-4884-AB8E-7C2962A17700}" presName="horzFour" presStyleCnt="0"/>
      <dgm:spPr/>
    </dgm:pt>
    <dgm:pt modelId="{BB00FBC6-3FFD-4C36-8751-3B15F8B05E7A}" type="pres">
      <dgm:prSet presAssocID="{F7D7554A-8DB5-4B4B-BC32-1A88A5069535}" presName="sibSpaceThree" presStyleCnt="0"/>
      <dgm:spPr/>
    </dgm:pt>
    <dgm:pt modelId="{67860E9F-C1B0-4BBE-81AE-3CED02ADD52F}" type="pres">
      <dgm:prSet presAssocID="{5CACBC36-8A3C-453F-8DA9-8110CE585358}" presName="vertThree" presStyleCnt="0"/>
      <dgm:spPr/>
    </dgm:pt>
    <dgm:pt modelId="{1FE40503-8B7E-4118-8F29-11C8655158B7}" type="pres">
      <dgm:prSet presAssocID="{5CACBC36-8A3C-453F-8DA9-8110CE585358}" presName="txThree" presStyleLbl="node3" presStyleIdx="13" presStyleCnt="14">
        <dgm:presLayoutVars>
          <dgm:chPref val="3"/>
        </dgm:presLayoutVars>
      </dgm:prSet>
      <dgm:spPr/>
    </dgm:pt>
    <dgm:pt modelId="{F864BF23-BA6C-47E0-91DA-02D97925E462}" type="pres">
      <dgm:prSet presAssocID="{5CACBC36-8A3C-453F-8DA9-8110CE585358}" presName="parTransThree" presStyleCnt="0"/>
      <dgm:spPr/>
    </dgm:pt>
    <dgm:pt modelId="{09DFAF41-DDD0-413A-9E1A-0F0B67D1A54B}" type="pres">
      <dgm:prSet presAssocID="{5CACBC36-8A3C-453F-8DA9-8110CE585358}" presName="horzThree" presStyleCnt="0"/>
      <dgm:spPr/>
    </dgm:pt>
    <dgm:pt modelId="{75074FA9-F046-41E6-8DEE-E1B89AC0FB96}" type="pres">
      <dgm:prSet presAssocID="{CF005229-D400-444C-8D91-8FA28E3AE098}" presName="vertFour" presStyleCnt="0">
        <dgm:presLayoutVars>
          <dgm:chPref val="3"/>
        </dgm:presLayoutVars>
      </dgm:prSet>
      <dgm:spPr/>
    </dgm:pt>
    <dgm:pt modelId="{42D19FF6-4196-483F-B38F-EDDC6057F006}" type="pres">
      <dgm:prSet presAssocID="{CF005229-D400-444C-8D91-8FA28E3AE098}" presName="txFour" presStyleLbl="node4" presStyleIdx="18" presStyleCnt="21">
        <dgm:presLayoutVars>
          <dgm:chPref val="3"/>
        </dgm:presLayoutVars>
      </dgm:prSet>
      <dgm:spPr/>
    </dgm:pt>
    <dgm:pt modelId="{263B444B-73AC-451D-AF4B-4B336566EB0C}" type="pres">
      <dgm:prSet presAssocID="{CF005229-D400-444C-8D91-8FA28E3AE098}" presName="horzFour" presStyleCnt="0"/>
      <dgm:spPr/>
    </dgm:pt>
    <dgm:pt modelId="{FEFAAC7A-03CA-4BC1-ACB9-D4B4A76CB8C8}" type="pres">
      <dgm:prSet presAssocID="{F162A339-434C-44DF-9680-826462E4C752}" presName="sibSpaceFour" presStyleCnt="0"/>
      <dgm:spPr/>
    </dgm:pt>
    <dgm:pt modelId="{D3C20EF4-41F0-4645-A0F8-D8141D932C81}" type="pres">
      <dgm:prSet presAssocID="{052D1AF8-2506-469C-B030-4005D73FCEB0}" presName="vertFour" presStyleCnt="0">
        <dgm:presLayoutVars>
          <dgm:chPref val="3"/>
        </dgm:presLayoutVars>
      </dgm:prSet>
      <dgm:spPr/>
    </dgm:pt>
    <dgm:pt modelId="{298C5A3F-59A4-4A5C-8E16-EE3FAF5F1C5D}" type="pres">
      <dgm:prSet presAssocID="{052D1AF8-2506-469C-B030-4005D73FCEB0}" presName="txFour" presStyleLbl="node4" presStyleIdx="19" presStyleCnt="21">
        <dgm:presLayoutVars>
          <dgm:chPref val="3"/>
        </dgm:presLayoutVars>
      </dgm:prSet>
      <dgm:spPr/>
    </dgm:pt>
    <dgm:pt modelId="{906C85D8-5244-4029-8D67-5215738D0FBD}" type="pres">
      <dgm:prSet presAssocID="{052D1AF8-2506-469C-B030-4005D73FCEB0}" presName="horzFour" presStyleCnt="0"/>
      <dgm:spPr/>
    </dgm:pt>
    <dgm:pt modelId="{56E9D29E-8409-49D2-A5D8-71511B607AEF}" type="pres">
      <dgm:prSet presAssocID="{F74946AF-3917-43D9-8E86-A4144003F81D}" presName="sibSpaceFour" presStyleCnt="0"/>
      <dgm:spPr/>
    </dgm:pt>
    <dgm:pt modelId="{19C661C9-9575-455A-AF32-2C42047040F9}" type="pres">
      <dgm:prSet presAssocID="{3C93D3B9-5E6F-4514-9A99-67960CBF1CB7}" presName="vertFour" presStyleCnt="0">
        <dgm:presLayoutVars>
          <dgm:chPref val="3"/>
        </dgm:presLayoutVars>
      </dgm:prSet>
      <dgm:spPr/>
    </dgm:pt>
    <dgm:pt modelId="{9E1663CE-14CD-4794-9C21-5E5977F42F83}" type="pres">
      <dgm:prSet presAssocID="{3C93D3B9-5E6F-4514-9A99-67960CBF1CB7}" presName="txFour" presStyleLbl="node4" presStyleIdx="20" presStyleCnt="21">
        <dgm:presLayoutVars>
          <dgm:chPref val="3"/>
        </dgm:presLayoutVars>
      </dgm:prSet>
      <dgm:spPr/>
    </dgm:pt>
    <dgm:pt modelId="{D15C6277-BD0A-4A31-AC0E-B86E773C4335}" type="pres">
      <dgm:prSet presAssocID="{3C93D3B9-5E6F-4514-9A99-67960CBF1CB7}" presName="horzFour" presStyleCnt="0"/>
      <dgm:spPr/>
    </dgm:pt>
  </dgm:ptLst>
  <dgm:cxnLst>
    <dgm:cxn modelId="{C935A902-977A-460A-8359-B07369040334}" srcId="{8B33EE43-A6DD-4CF4-85C9-314303F8150D}" destId="{630E2A71-0FC5-48A1-A3F0-CC2B2F8F339E}" srcOrd="2" destOrd="0" parTransId="{3B53EEE9-FA31-4AB7-BFA7-96825FA587C7}" sibTransId="{BF8BA654-D1F7-4F24-B5B6-1C0931F2907A}"/>
    <dgm:cxn modelId="{03331304-F659-4E4D-9BEE-1C3D44A57BC2}" type="presOf" srcId="{E35240D0-C794-41E9-8FB6-4AD3BB8AE0B7}" destId="{537B1738-2CCB-4531-B9E8-D986ECF8A16A}" srcOrd="0" destOrd="0" presId="urn:microsoft.com/office/officeart/2005/8/layout/architecture"/>
    <dgm:cxn modelId="{89191807-D197-49E8-8727-1B2A4C73428A}" type="presOf" srcId="{0E187455-962F-48E4-A506-6CDE87F3CEAC}" destId="{BFC482E0-6E61-4CDF-ADDD-37B83D2A46D8}" srcOrd="0" destOrd="0" presId="urn:microsoft.com/office/officeart/2005/8/layout/architecture"/>
    <dgm:cxn modelId="{396B1C09-761A-4FD9-AC7D-0CB9A515448E}" type="presOf" srcId="{50A05110-AE92-4062-A826-78A8DBAC6348}" destId="{6B711D33-60E2-4DC9-A9D7-3194EB93E098}" srcOrd="0" destOrd="0" presId="urn:microsoft.com/office/officeart/2005/8/layout/architecture"/>
    <dgm:cxn modelId="{CFDDA709-8C83-4F47-A1F6-50B668D40B7B}" type="presOf" srcId="{5CACBC36-8A3C-453F-8DA9-8110CE585358}" destId="{1FE40503-8B7E-4118-8F29-11C8655158B7}" srcOrd="0" destOrd="0" presId="urn:microsoft.com/office/officeart/2005/8/layout/architecture"/>
    <dgm:cxn modelId="{6351490A-9742-4F86-B420-34A5AEE020C1}" srcId="{E35240D0-C794-41E9-8FB6-4AD3BB8AE0B7}" destId="{6F3EDFA8-6B64-4E7D-ACFA-37663137F42F}" srcOrd="2" destOrd="0" parTransId="{CB3A7FE6-3B4D-42AD-AAFF-56CAAF8019AB}" sibTransId="{6CFCF838-BDEF-408C-BC64-AB75C4198B41}"/>
    <dgm:cxn modelId="{31D0690E-C71F-463C-A193-B12AAEAA925B}" type="presOf" srcId="{FD59E0F1-1CD8-482B-95B7-241B7E5EA028}" destId="{2BCF8B53-5803-4EEA-955B-1575943681C3}" srcOrd="0" destOrd="0" presId="urn:microsoft.com/office/officeart/2005/8/layout/architecture"/>
    <dgm:cxn modelId="{FB38AD10-9808-4A7E-8B3B-0BF30BA3C71C}" srcId="{FD59E0F1-1CD8-482B-95B7-241B7E5EA028}" destId="{873C9A34-9104-4A51-823B-9B564864D302}" srcOrd="0" destOrd="0" parTransId="{0C40C9EF-8C16-4277-8467-BE9C9D4A6859}" sibTransId="{DB4EE144-78E1-4756-9991-C1FFF77F7674}"/>
    <dgm:cxn modelId="{2A12A412-86DB-4BA5-9251-43EC05B7113C}" srcId="{5C3340C0-B46F-4BCD-8665-271EE005088E}" destId="{8F954ACB-BD5D-4D1A-B996-FC8C3BFB9B5B}" srcOrd="0" destOrd="0" parTransId="{90440541-F1C9-401F-8228-6C483EA6BA22}" sibTransId="{D7885C7C-6F15-434B-A85E-1F10F978DAE6}"/>
    <dgm:cxn modelId="{48772616-769F-4DE2-B7B6-621FE42CB988}" srcId="{835AB1E3-9FC2-4A20-ACAA-42C978F3143C}" destId="{E07EAE78-2BDC-4F0A-9572-9291E44B3D38}" srcOrd="3" destOrd="0" parTransId="{9C1F30C5-E57E-40C6-A253-27582610CFD7}" sibTransId="{DDF18554-0A42-4796-BF56-9A9E06F414D5}"/>
    <dgm:cxn modelId="{4305DA16-AE88-492A-B109-0049F8B1AC81}" srcId="{8B33EE43-A6DD-4CF4-85C9-314303F8150D}" destId="{B6ED6CEE-5B8E-41E2-8F36-5F5297E6A74C}" srcOrd="0" destOrd="0" parTransId="{A5715891-EAA0-4884-95F5-E06241135983}" sibTransId="{5AD4FD9E-E549-4CF0-AF58-E92F4A8C7390}"/>
    <dgm:cxn modelId="{4A030117-9C62-4745-B806-9C17B5EBBF7F}" type="presOf" srcId="{FD757653-0B66-4483-AD27-785712D5CE45}" destId="{9F714EE5-553D-49A4-BE0A-8A45F6A2DD1B}" srcOrd="0" destOrd="0" presId="urn:microsoft.com/office/officeart/2005/8/layout/architecture"/>
    <dgm:cxn modelId="{EC9F2117-8584-4A91-96F2-EFE17F70BE65}" type="presOf" srcId="{8F954ACB-BD5D-4D1A-B996-FC8C3BFB9B5B}" destId="{A2AD3083-F880-47E8-A611-C6E0166C0ECE}" srcOrd="0" destOrd="0" presId="urn:microsoft.com/office/officeart/2005/8/layout/architecture"/>
    <dgm:cxn modelId="{E867EA19-EF30-4EF0-BDA4-087F973F50DA}" srcId="{86E38C6D-0067-40D8-A370-455F9FF007BE}" destId="{8BF565A5-8ACD-4667-8B77-3BFC7F11BE75}" srcOrd="1" destOrd="0" parTransId="{F49CDB64-F6AA-470D-B81B-DCB2A88392AD}" sibTransId="{318EAF98-73FE-4CD5-9894-1E0ABDB86A03}"/>
    <dgm:cxn modelId="{BDC51C1A-5B1A-4172-BB8A-6F564CA59BB7}" srcId="{FD59E0F1-1CD8-482B-95B7-241B7E5EA028}" destId="{655241B0-CDD0-4884-AB8E-7C2962A17700}" srcOrd="2" destOrd="0" parTransId="{2414BF81-CB2C-435D-8081-DE534F1E68C8}" sibTransId="{14CD4630-5C18-4886-A434-112BFA43CD22}"/>
    <dgm:cxn modelId="{39ECBB1B-3322-4EF5-9F57-9FA1A210CF3D}" type="presOf" srcId="{C356926C-CCBD-4139-B2A3-D4446217D2E0}" destId="{0875196B-FA6C-46DC-9B2E-1A3034669233}" srcOrd="0" destOrd="0" presId="urn:microsoft.com/office/officeart/2005/8/layout/architecture"/>
    <dgm:cxn modelId="{C8720A22-F972-4051-8FA2-0A791E1E22AC}" srcId="{835AB1E3-9FC2-4A20-ACAA-42C978F3143C}" destId="{9714681A-FE2C-409B-A242-066A787547AD}" srcOrd="0" destOrd="0" parTransId="{69022B85-B18B-4F80-98B1-77246ADCDFDD}" sibTransId="{C7DCC9D2-CBFC-418C-888B-7015D1C46C0E}"/>
    <dgm:cxn modelId="{FEE75622-D344-4E11-A5B5-0DEC4D010E8C}" srcId="{8B33EE43-A6DD-4CF4-85C9-314303F8150D}" destId="{D29C03A6-B247-4185-84A6-B0252FE6BD62}" srcOrd="1" destOrd="0" parTransId="{CC250CA3-3408-4FAF-8B04-A3DBF73644B1}" sibTransId="{0068E1F8-2FFC-4ACB-88B3-D7BC247D0981}"/>
    <dgm:cxn modelId="{4C2A3727-BA50-4125-98C8-646E7AB47A52}" type="presOf" srcId="{5C3340C0-B46F-4BCD-8665-271EE005088E}" destId="{0C7A3CA0-A2AD-408A-8703-91204DD61D52}" srcOrd="0" destOrd="0" presId="urn:microsoft.com/office/officeart/2005/8/layout/architecture"/>
    <dgm:cxn modelId="{26E4342B-A93D-4E76-A40E-A765041771D0}" type="presOf" srcId="{D2E822FE-2975-4017-9EBD-29CD53EED5B2}" destId="{5172FA44-098E-4355-8E02-522A361808F1}" srcOrd="0" destOrd="0" presId="urn:microsoft.com/office/officeart/2005/8/layout/architecture"/>
    <dgm:cxn modelId="{C100142D-F952-490A-82F8-2DDF6B7159FF}" srcId="{835AB1E3-9FC2-4A20-ACAA-42C978F3143C}" destId="{2EE3E4C1-E8C9-4DB4-B7FF-A96BBF673F87}" srcOrd="4" destOrd="0" parTransId="{58C9C679-CAF5-4049-AAA1-6AC918881850}" sibTransId="{25AB9DD7-96C0-46DD-B405-38488BCAFC14}"/>
    <dgm:cxn modelId="{83AF515E-F4C6-4692-937B-832371E96661}" srcId="{3A00A5CA-2625-430B-93AF-D2C769CFBFB1}" destId="{5CACBC36-8A3C-453F-8DA9-8110CE585358}" srcOrd="5" destOrd="0" parTransId="{0C9F31DE-1477-4C3D-B3B7-BA9D913F7792}" sibTransId="{4B4F27AC-D628-46B3-9C5F-BD0525282DB0}"/>
    <dgm:cxn modelId="{ED0E9141-12D0-4AD7-9D29-20CAC3997C3B}" type="presOf" srcId="{B6ED6CEE-5B8E-41E2-8F36-5F5297E6A74C}" destId="{5C50E0B9-209E-4608-A35B-99B72024B652}" srcOrd="0" destOrd="0" presId="urn:microsoft.com/office/officeart/2005/8/layout/architecture"/>
    <dgm:cxn modelId="{40BB8546-D89B-453E-A293-1E697FF9E51F}" srcId="{8F954ACB-BD5D-4D1A-B996-FC8C3BFB9B5B}" destId="{3A00A5CA-2625-430B-93AF-D2C769CFBFB1}" srcOrd="2" destOrd="0" parTransId="{28F7F293-9645-4F7B-93F2-9AF4334D0C01}" sibTransId="{4EA65683-A46F-4EA5-9EDF-817519027B6C}"/>
    <dgm:cxn modelId="{FCF39248-1504-4EBA-93D1-16E191E4A3FF}" type="presOf" srcId="{8BF565A5-8ACD-4667-8B77-3BFC7F11BE75}" destId="{CC95093E-E3A8-4BF5-9C25-36CA76CBB15E}" srcOrd="0" destOrd="0" presId="urn:microsoft.com/office/officeart/2005/8/layout/architecture"/>
    <dgm:cxn modelId="{73E3E248-E782-47A1-B1B5-04653535537E}" srcId="{E35240D0-C794-41E9-8FB6-4AD3BB8AE0B7}" destId="{40BC92B4-9C47-4977-B810-886397CCE701}" srcOrd="0" destOrd="0" parTransId="{8B7C61D7-3B27-4417-94EB-53208CEF3A58}" sibTransId="{E4867504-FDAD-495A-862E-A8C341AB9A21}"/>
    <dgm:cxn modelId="{62CE544D-1B21-4C87-A9C2-05BFE5A6C7FA}" type="presOf" srcId="{E07EAE78-2BDC-4F0A-9572-9291E44B3D38}" destId="{54653248-C51D-4D25-9605-2BFA77966109}" srcOrd="0" destOrd="0" presId="urn:microsoft.com/office/officeart/2005/8/layout/architecture"/>
    <dgm:cxn modelId="{6CA99E4E-6BAC-425B-AD62-50D4FAA77D20}" type="presOf" srcId="{2EE3E4C1-E8C9-4DB4-B7FF-A96BBF673F87}" destId="{4E5A6F74-BB9B-440F-B73E-25B3AF5BB344}" srcOrd="0" destOrd="0" presId="urn:microsoft.com/office/officeart/2005/8/layout/architecture"/>
    <dgm:cxn modelId="{6B803A4F-25AB-472D-9D95-E0492C529BA6}" type="presOf" srcId="{B07C649E-B54E-46A1-A653-DDFCAD03B537}" destId="{9F72E116-E7C7-416D-951A-1384540A6EDE}" srcOrd="0" destOrd="0" presId="urn:microsoft.com/office/officeart/2005/8/layout/architecture"/>
    <dgm:cxn modelId="{89A62950-BEC0-496F-8796-65E64049C69A}" srcId="{86E38C6D-0067-40D8-A370-455F9FF007BE}" destId="{E0DC91BE-337F-4DD8-A682-37E21DD181D6}" srcOrd="3" destOrd="0" parTransId="{71895520-504E-462D-BB85-F0AE778D9530}" sibTransId="{C4123F28-B7A4-448E-B936-C957A262B3F2}"/>
    <dgm:cxn modelId="{4B99B473-A563-409F-8541-407D9F88C019}" type="presOf" srcId="{B5926513-AE7D-448A-9296-15D55C802F9E}" destId="{4C5B4401-F996-4326-AF73-DF852306A485}" srcOrd="0" destOrd="0" presId="urn:microsoft.com/office/officeart/2005/8/layout/architecture"/>
    <dgm:cxn modelId="{559C1858-163D-4529-ABE6-E7D0893EFA01}" type="presOf" srcId="{4BEBEE1D-BF99-40BD-8608-0B69404D0AEF}" destId="{A3DE58B4-0D85-489C-B26D-27B7C36090AA}" srcOrd="0" destOrd="0" presId="urn:microsoft.com/office/officeart/2005/8/layout/architecture"/>
    <dgm:cxn modelId="{7267DE79-9165-4513-8EE1-823D4F06AEBE}" type="presOf" srcId="{B58F6526-4973-4F64-8DB0-5EF4180A4D4F}" destId="{1DEAE4FE-AFCF-4675-823E-8AF3755F11D0}" srcOrd="0" destOrd="0" presId="urn:microsoft.com/office/officeart/2005/8/layout/architecture"/>
    <dgm:cxn modelId="{F78A295A-2303-43C9-8E0E-B5996785B348}" srcId="{835AB1E3-9FC2-4A20-ACAA-42C978F3143C}" destId="{0B2EAF55-C537-485D-B820-16B17BFB39AD}" srcOrd="2" destOrd="0" parTransId="{28147D9D-35DA-4CF1-8167-90E0796C63CF}" sibTransId="{F4988AA6-73CB-444B-AA48-6AF8D503639E}"/>
    <dgm:cxn modelId="{0AE5287E-D7DB-4E3C-A0A3-C61A18F1649F}" srcId="{D2E822FE-2975-4017-9EBD-29CD53EED5B2}" destId="{B07C649E-B54E-46A1-A653-DDFCAD03B537}" srcOrd="0" destOrd="0" parTransId="{FB1E959C-AD80-4B7C-BBD0-51C57EA72B17}" sibTransId="{58C1FAE3-A7CF-4171-B0DC-92A66605A468}"/>
    <dgm:cxn modelId="{A5C95A7F-68BF-42C4-A03F-40726C41D772}" type="presOf" srcId="{0E5A40C5-8133-47CD-96B5-1A7CF101C09C}" destId="{3685F210-5065-45CE-8BED-9F273D478AA9}" srcOrd="0" destOrd="0" presId="urn:microsoft.com/office/officeart/2005/8/layout/architecture"/>
    <dgm:cxn modelId="{E730BC7F-B496-4D38-8E95-66710E8A50C0}" type="presOf" srcId="{3C93D3B9-5E6F-4514-9A99-67960CBF1CB7}" destId="{9E1663CE-14CD-4794-9C21-5E5977F42F83}" srcOrd="0" destOrd="0" presId="urn:microsoft.com/office/officeart/2005/8/layout/architecture"/>
    <dgm:cxn modelId="{921AF480-D8F7-443A-AD7F-D76728468573}" srcId="{3A00A5CA-2625-430B-93AF-D2C769CFBFB1}" destId="{D2E822FE-2975-4017-9EBD-29CD53EED5B2}" srcOrd="3" destOrd="0" parTransId="{21ABEC03-BFAD-42C6-AD34-B1C83648AA2F}" sibTransId="{23C5F50F-15E4-423E-A3B2-1816674E0D50}"/>
    <dgm:cxn modelId="{0976AC81-5E5C-4D96-90D2-92A4317CCAF6}" type="presOf" srcId="{819AA4C5-E3AA-4964-A640-AF3FE325CB57}" destId="{0312F179-F6B8-4DAF-8282-B7F0971D4E6A}" srcOrd="0" destOrd="0" presId="urn:microsoft.com/office/officeart/2005/8/layout/architecture"/>
    <dgm:cxn modelId="{A76DF082-AC17-4269-BFDB-619839001F4B}" type="presOf" srcId="{835AB1E3-9FC2-4A20-ACAA-42C978F3143C}" destId="{8F3BA618-E3D7-42B7-9444-D5C361061D8F}" srcOrd="0" destOrd="0" presId="urn:microsoft.com/office/officeart/2005/8/layout/architecture"/>
    <dgm:cxn modelId="{F1A1B588-9429-4CD8-B211-820EBF1FFFA1}" type="presOf" srcId="{CF005229-D400-444C-8D91-8FA28E3AE098}" destId="{42D19FF6-4196-483F-B38F-EDDC6057F006}" srcOrd="0" destOrd="0" presId="urn:microsoft.com/office/officeart/2005/8/layout/architecture"/>
    <dgm:cxn modelId="{2B58AA92-5D31-4266-A57B-78C14B5F920F}" srcId="{3A00A5CA-2625-430B-93AF-D2C769CFBFB1}" destId="{FD59E0F1-1CD8-482B-95B7-241B7E5EA028}" srcOrd="4" destOrd="0" parTransId="{42B3E792-9BB0-457F-AC50-FE7926BA528D}" sibTransId="{F7D7554A-8DB5-4B4B-BC32-1A88A5069535}"/>
    <dgm:cxn modelId="{9A9EE892-D43C-4353-BD94-13C7589BEA20}" srcId="{E35240D0-C794-41E9-8FB6-4AD3BB8AE0B7}" destId="{34AB6CB4-7D57-4982-A36F-A62A627E9AF9}" srcOrd="1" destOrd="0" parTransId="{731DBA81-A66C-4B71-AC3F-A20D06E97EB9}" sibTransId="{C4F58D12-0D64-407C-979F-D21E9755A2A2}"/>
    <dgm:cxn modelId="{F5EC0F9A-80F9-4041-9C6E-A6E860259FDB}" srcId="{5CACBC36-8A3C-453F-8DA9-8110CE585358}" destId="{3C93D3B9-5E6F-4514-9A99-67960CBF1CB7}" srcOrd="2" destOrd="0" parTransId="{940504DC-D20E-47A5-A34A-AC451BC43DF9}" sibTransId="{9058B2E0-8FA1-476C-9711-7710DB5DED0B}"/>
    <dgm:cxn modelId="{54C5F99D-C856-4D59-9376-CEFE41C9CF31}" srcId="{D2E822FE-2975-4017-9EBD-29CD53EED5B2}" destId="{4BEBEE1D-BF99-40BD-8608-0B69404D0AEF}" srcOrd="1" destOrd="0" parTransId="{3F8CECF8-F4AE-4D01-BD61-CFDE7E66FB37}" sibTransId="{BEDE1E55-0F16-4D55-9B65-DFF31941B5A9}"/>
    <dgm:cxn modelId="{7EB8BBA4-4B8F-422B-8657-EF31B8ACF9C0}" type="presOf" srcId="{6F3EDFA8-6B64-4E7D-ACFA-37663137F42F}" destId="{9067B9D9-04A5-473E-9242-98D79B20450A}" srcOrd="0" destOrd="0" presId="urn:microsoft.com/office/officeart/2005/8/layout/architecture"/>
    <dgm:cxn modelId="{07799FAD-4452-46C1-8B4C-B616DEC8AD44}" srcId="{819AA4C5-E3AA-4964-A640-AF3FE325CB57}" destId="{50A05110-AE92-4062-A826-78A8DBAC6348}" srcOrd="3" destOrd="0" parTransId="{34E071FF-B4EA-4BA8-81CF-774D01E9D379}" sibTransId="{CEB1D852-778E-4288-BBB8-5DD643535A99}"/>
    <dgm:cxn modelId="{6CF7F3AE-0227-422B-8893-810DD78944BA}" type="presOf" srcId="{873C9A34-9104-4A51-823B-9B564864D302}" destId="{74D091D9-DC55-4232-BDB9-13A348C4B9E8}" srcOrd="0" destOrd="0" presId="urn:microsoft.com/office/officeart/2005/8/layout/architecture"/>
    <dgm:cxn modelId="{44D849AF-B7A3-436F-8315-B9C7B9C8858D}" type="presOf" srcId="{E7FED762-5924-426B-AB4C-00BE61252D58}" destId="{89716D2D-4C53-417E-A738-54224EB07ED7}" srcOrd="0" destOrd="0" presId="urn:microsoft.com/office/officeart/2005/8/layout/architecture"/>
    <dgm:cxn modelId="{3D5AF8AF-E779-4B75-BA31-225FC5336B33}" srcId="{3A00A5CA-2625-430B-93AF-D2C769CFBFB1}" destId="{86E38C6D-0067-40D8-A370-455F9FF007BE}" srcOrd="2" destOrd="0" parTransId="{8AE734EE-F6D6-4513-993A-BE45E37A3F3F}" sibTransId="{AAE82CEC-421F-488B-B840-8AC28920F4D9}"/>
    <dgm:cxn modelId="{13B649B3-4AB6-4F67-9F0E-C3DC0CCC3BBE}" type="presOf" srcId="{D29C03A6-B247-4185-84A6-B0252FE6BD62}" destId="{00F3010E-0E1D-4D7B-A198-6DD3F86ADB7C}" srcOrd="0" destOrd="0" presId="urn:microsoft.com/office/officeart/2005/8/layout/architecture"/>
    <dgm:cxn modelId="{D4AD9EB4-62BE-4E72-83B0-08BE0DD22C4F}" type="presOf" srcId="{34AB6CB4-7D57-4982-A36F-A62A627E9AF9}" destId="{5CDFEF67-DA7F-46C8-92A7-5095760D9448}" srcOrd="0" destOrd="0" presId="urn:microsoft.com/office/officeart/2005/8/layout/architecture"/>
    <dgm:cxn modelId="{512B4FB8-6F51-4504-972D-C691B815D5A1}" srcId="{819AA4C5-E3AA-4964-A640-AF3FE325CB57}" destId="{4CF4B4A3-0791-4971-B726-5214EA01FE12}" srcOrd="2" destOrd="0" parTransId="{501F545A-BF52-4177-BB0D-16F56076246D}" sibTransId="{EAF5D41B-5926-46AB-8918-36865E4B3C15}"/>
    <dgm:cxn modelId="{07F44FB8-7F63-48B1-A9B3-183DF1B19526}" type="presOf" srcId="{8B33EE43-A6DD-4CF4-85C9-314303F8150D}" destId="{193922BC-CBE9-40E2-8F76-476825C77B91}" srcOrd="0" destOrd="0" presId="urn:microsoft.com/office/officeart/2005/8/layout/architecture"/>
    <dgm:cxn modelId="{4E4413BA-41DE-4678-A6B2-2C6FD534C51E}" type="presOf" srcId="{655241B0-CDD0-4884-AB8E-7C2962A17700}" destId="{9C1060E4-D223-4A5B-B851-0B3EBD2F7525}" srcOrd="0" destOrd="0" presId="urn:microsoft.com/office/officeart/2005/8/layout/architecture"/>
    <dgm:cxn modelId="{FB665ABA-CD24-494B-80C0-213F7CF9B101}" srcId="{835AB1E3-9FC2-4A20-ACAA-42C978F3143C}" destId="{0E187455-962F-48E4-A506-6CDE87F3CEAC}" srcOrd="1" destOrd="0" parTransId="{BC8EDC5E-10E2-4F6B-854F-BDAE95F276DB}" sibTransId="{50A08F68-952C-4FDF-ABB8-CB0C53E16DF7}"/>
    <dgm:cxn modelId="{67F4C0BB-1AAB-42E9-8EA3-52CEB6F10D37}" type="presOf" srcId="{9714681A-FE2C-409B-A242-066A787547AD}" destId="{53C8492D-0EA1-4F7A-8218-04523252F02D}" srcOrd="0" destOrd="0" presId="urn:microsoft.com/office/officeart/2005/8/layout/architecture"/>
    <dgm:cxn modelId="{823519C6-B21E-4443-84C8-189F88104B09}" type="presOf" srcId="{4CF4B4A3-0791-4971-B726-5214EA01FE12}" destId="{FB0414BC-76CB-45EE-8E15-441416FACB67}" srcOrd="0" destOrd="0" presId="urn:microsoft.com/office/officeart/2005/8/layout/architecture"/>
    <dgm:cxn modelId="{B0865EC6-33CC-4372-8632-9B793934A6C2}" type="presOf" srcId="{630E2A71-0FC5-48A1-A3F0-CC2B2F8F339E}" destId="{39979C44-4899-415E-844B-D524317B696F}" srcOrd="0" destOrd="0" presId="urn:microsoft.com/office/officeart/2005/8/layout/architecture"/>
    <dgm:cxn modelId="{7CFA24C8-F58A-4B72-B284-13DE809DA1F1}" type="presOf" srcId="{E0DC91BE-337F-4DD8-A682-37E21DD181D6}" destId="{5C873B61-2A1C-4299-9668-1E67A6B86EDE}" srcOrd="0" destOrd="0" presId="urn:microsoft.com/office/officeart/2005/8/layout/architecture"/>
    <dgm:cxn modelId="{14A691CA-AE99-4381-8ADF-262858118931}" srcId="{86E38C6D-0067-40D8-A370-455F9FF007BE}" destId="{C356926C-CCBD-4139-B2A3-D4446217D2E0}" srcOrd="0" destOrd="0" parTransId="{C84D34DA-C617-49F5-A1F8-F61E24DA79DE}" sibTransId="{EF3C77EE-F84D-49D0-8DD4-B52FE7B29F3A}"/>
    <dgm:cxn modelId="{56D2F6CB-C8F3-4C50-97AE-430AC0684C2E}" srcId="{5CACBC36-8A3C-453F-8DA9-8110CE585358}" destId="{052D1AF8-2506-469C-B030-4005D73FCEB0}" srcOrd="1" destOrd="0" parTransId="{56F1751D-FFE0-4193-A0BB-28A9C7EDF26D}" sibTransId="{F74946AF-3917-43D9-8E86-A4144003F81D}"/>
    <dgm:cxn modelId="{9D7258CE-A822-453E-9F4F-0D81A119D0F6}" type="presOf" srcId="{5131A174-8D02-43B2-88B3-82E5B80C507C}" destId="{74CB53D4-C44C-43CA-AFA8-078A9D0B32F9}" srcOrd="0" destOrd="0" presId="urn:microsoft.com/office/officeart/2005/8/layout/architecture"/>
    <dgm:cxn modelId="{37605ED0-7C60-4F42-BA41-2CFD8FAB015A}" srcId="{819AA4C5-E3AA-4964-A640-AF3FE325CB57}" destId="{0E5A40C5-8133-47CD-96B5-1A7CF101C09C}" srcOrd="1" destOrd="0" parTransId="{60186A6D-B6E6-4685-B75E-83321BA5ACB6}" sibTransId="{EB83758A-80A8-4D10-935C-9E75CC7B5235}"/>
    <dgm:cxn modelId="{3B08F3D2-8AD0-48BF-B2F6-20504BB498BD}" type="presOf" srcId="{052D1AF8-2506-469C-B030-4005D73FCEB0}" destId="{298C5A3F-59A4-4A5C-8E16-EE3FAF5F1C5D}" srcOrd="0" destOrd="0" presId="urn:microsoft.com/office/officeart/2005/8/layout/architecture"/>
    <dgm:cxn modelId="{978E6ED4-FA46-4084-BE68-FA0A54A124B1}" srcId="{86E38C6D-0067-40D8-A370-455F9FF007BE}" destId="{FD757653-0B66-4483-AD27-785712D5CE45}" srcOrd="2" destOrd="0" parTransId="{58860E01-D799-4768-91CA-A74FBAB61474}" sibTransId="{119B13A9-27BA-49DC-B3D9-323CF3AF58C9}"/>
    <dgm:cxn modelId="{CE8836D5-10FB-4A73-814C-90CF2B7F557B}" srcId="{FD59E0F1-1CD8-482B-95B7-241B7E5EA028}" destId="{B58F6526-4973-4F64-8DB0-5EF4180A4D4F}" srcOrd="1" destOrd="0" parTransId="{7320CEE5-AC14-4D9B-89C1-7B2B3834D5F9}" sibTransId="{D9153091-3B4C-42C8-B089-A275F1ECAB1C}"/>
    <dgm:cxn modelId="{7A9DE7DA-0AF6-4363-978B-FCFF7EB4EEB3}" srcId="{5CACBC36-8A3C-453F-8DA9-8110CE585358}" destId="{CF005229-D400-444C-8D91-8FA28E3AE098}" srcOrd="0" destOrd="0" parTransId="{13A6AAD7-EAB8-4668-8154-D588E1570483}" sibTransId="{F162A339-434C-44DF-9680-826462E4C752}"/>
    <dgm:cxn modelId="{30EEB3DB-0DE8-40B4-B18D-31F21C224BB6}" type="presOf" srcId="{3A00A5CA-2625-430B-93AF-D2C769CFBFB1}" destId="{CAFEEDB7-3F4A-43CB-B32A-B41494ABA73D}" srcOrd="0" destOrd="0" presId="urn:microsoft.com/office/officeart/2005/8/layout/architecture"/>
    <dgm:cxn modelId="{B28F77E5-727E-4F97-9EC2-386372FB367C}" srcId="{8F954ACB-BD5D-4D1A-B996-FC8C3BFB9B5B}" destId="{819AA4C5-E3AA-4964-A640-AF3FE325CB57}" srcOrd="0" destOrd="0" parTransId="{1984F3BB-877F-4F42-A0E9-B1042310DF99}" sibTransId="{6B7772FD-198A-41CF-A23B-A846CD1E05AC}"/>
    <dgm:cxn modelId="{B8ED3FEA-670B-4E02-9241-2B41F7EA55DD}" srcId="{8F954ACB-BD5D-4D1A-B996-FC8C3BFB9B5B}" destId="{8B33EE43-A6DD-4CF4-85C9-314303F8150D}" srcOrd="1" destOrd="0" parTransId="{8D5C156E-C8B6-4BE6-8010-F47463137BE6}" sibTransId="{BBC4E425-22A0-4932-A0C8-33E8B0A0D1C0}"/>
    <dgm:cxn modelId="{972F6BEF-6655-4068-8AD2-CFE9F01FC63C}" type="presOf" srcId="{40BC92B4-9C47-4977-B810-886397CCE701}" destId="{9043C856-3789-4C4C-B56C-E663CB8BC903}" srcOrd="0" destOrd="0" presId="urn:microsoft.com/office/officeart/2005/8/layout/architecture"/>
    <dgm:cxn modelId="{7740C0EF-799C-4300-B40A-E37ACF13D291}" srcId="{D2E822FE-2975-4017-9EBD-29CD53EED5B2}" destId="{5131A174-8D02-43B2-88B3-82E5B80C507C}" srcOrd="2" destOrd="0" parTransId="{BA583EF0-F35A-40A7-845F-7773A40A7D1F}" sibTransId="{0C04B881-13B4-48CC-BD91-463236C52B56}"/>
    <dgm:cxn modelId="{7A8575F1-AB83-4A7A-8372-9F699E619BE5}" srcId="{3A00A5CA-2625-430B-93AF-D2C769CFBFB1}" destId="{835AB1E3-9FC2-4A20-ACAA-42C978F3143C}" srcOrd="1" destOrd="0" parTransId="{ACEE6557-4A25-4C52-9B40-3D0E4C0169EA}" sibTransId="{743AAC88-D128-477A-B52F-56270B7D855F}"/>
    <dgm:cxn modelId="{A4E88EF3-C482-4BC8-A4A8-81B6AA0F8DF6}" srcId="{3A00A5CA-2625-430B-93AF-D2C769CFBFB1}" destId="{E35240D0-C794-41E9-8FB6-4AD3BB8AE0B7}" srcOrd="0" destOrd="0" parTransId="{2033DAC1-074A-4377-B322-D9BD3ADA1D0B}" sibTransId="{2F557E7B-0CBF-4C49-8E98-DAB23DADA869}"/>
    <dgm:cxn modelId="{DFD465F5-DCE9-4002-B352-1C032353BCE1}" type="presOf" srcId="{0B2EAF55-C537-485D-B820-16B17BFB39AD}" destId="{F8D3A041-3A68-4EAB-B0BB-6E9C0638772A}" srcOrd="0" destOrd="0" presId="urn:microsoft.com/office/officeart/2005/8/layout/architecture"/>
    <dgm:cxn modelId="{D669F1F5-5D07-4BD7-8FBF-B6FF27EEDE48}" srcId="{819AA4C5-E3AA-4964-A640-AF3FE325CB57}" destId="{B5926513-AE7D-448A-9296-15D55C802F9E}" srcOrd="0" destOrd="0" parTransId="{DEB8D9A7-1944-4DB0-AAE1-19511E5872E0}" sibTransId="{554DE102-6E54-4BB0-A73A-8B2E66D084E3}"/>
    <dgm:cxn modelId="{E4C966FC-3CD9-4E20-89DB-DEA3D6C9EBFB}" type="presOf" srcId="{86E38C6D-0067-40D8-A370-455F9FF007BE}" destId="{3839E72D-6BE8-4D0A-8698-987B33C14A70}" srcOrd="0" destOrd="0" presId="urn:microsoft.com/office/officeart/2005/8/layout/architecture"/>
    <dgm:cxn modelId="{4E1398FC-CEEB-4945-AA93-02B3C297E755}" srcId="{8B33EE43-A6DD-4CF4-85C9-314303F8150D}" destId="{E7FED762-5924-426B-AB4C-00BE61252D58}" srcOrd="3" destOrd="0" parTransId="{32E77271-FC9E-49D4-A9E1-59BC72C76701}" sibTransId="{AA4D7291-C1F1-4AAD-823B-8604ADB16722}"/>
    <dgm:cxn modelId="{F241514E-1E31-4609-9817-3AAB6E46AE69}" type="presParOf" srcId="{0C7A3CA0-A2AD-408A-8703-91204DD61D52}" destId="{B8FF89F6-45AA-43D8-8D4C-DE78EDC243FD}" srcOrd="0" destOrd="0" presId="urn:microsoft.com/office/officeart/2005/8/layout/architecture"/>
    <dgm:cxn modelId="{C6CE11C8-137F-4E57-8D41-3E4CE0164EE8}" type="presParOf" srcId="{B8FF89F6-45AA-43D8-8D4C-DE78EDC243FD}" destId="{A2AD3083-F880-47E8-A611-C6E0166C0ECE}" srcOrd="0" destOrd="0" presId="urn:microsoft.com/office/officeart/2005/8/layout/architecture"/>
    <dgm:cxn modelId="{852BC3B6-4B28-4719-B605-579B90013C14}" type="presParOf" srcId="{B8FF89F6-45AA-43D8-8D4C-DE78EDC243FD}" destId="{4242325C-4822-4D2F-A3A8-19C4AEAE4E4F}" srcOrd="1" destOrd="0" presId="urn:microsoft.com/office/officeart/2005/8/layout/architecture"/>
    <dgm:cxn modelId="{E22ED71F-3E31-4484-9DA3-8A2421621EDC}" type="presParOf" srcId="{B8FF89F6-45AA-43D8-8D4C-DE78EDC243FD}" destId="{CC8CE850-55C3-445E-A040-AEC8D52E5A92}" srcOrd="2" destOrd="0" presId="urn:microsoft.com/office/officeart/2005/8/layout/architecture"/>
    <dgm:cxn modelId="{B1ED2C12-D111-4751-A1CC-355B63E1F067}" type="presParOf" srcId="{CC8CE850-55C3-445E-A040-AEC8D52E5A92}" destId="{6F4E5C5B-BAD5-4243-B1FC-02699B67C123}" srcOrd="0" destOrd="0" presId="urn:microsoft.com/office/officeart/2005/8/layout/architecture"/>
    <dgm:cxn modelId="{E611C758-3A3A-408F-A09F-E2DDFAA638C0}" type="presParOf" srcId="{6F4E5C5B-BAD5-4243-B1FC-02699B67C123}" destId="{0312F179-F6B8-4DAF-8282-B7F0971D4E6A}" srcOrd="0" destOrd="0" presId="urn:microsoft.com/office/officeart/2005/8/layout/architecture"/>
    <dgm:cxn modelId="{BD84AF91-D094-4137-95AC-64D0D4D7F7C2}" type="presParOf" srcId="{6F4E5C5B-BAD5-4243-B1FC-02699B67C123}" destId="{2C618A7D-61CF-4EEB-9795-3EAFF3F671BF}" srcOrd="1" destOrd="0" presId="urn:microsoft.com/office/officeart/2005/8/layout/architecture"/>
    <dgm:cxn modelId="{86C8381A-AC06-4014-8EF1-A8739AE32227}" type="presParOf" srcId="{6F4E5C5B-BAD5-4243-B1FC-02699B67C123}" destId="{DC43D1A1-6A1D-46D4-A53F-A4A4769E034A}" srcOrd="2" destOrd="0" presId="urn:microsoft.com/office/officeart/2005/8/layout/architecture"/>
    <dgm:cxn modelId="{6C853477-DEC2-47F2-A41B-06328E00B6AA}" type="presParOf" srcId="{DC43D1A1-6A1D-46D4-A53F-A4A4769E034A}" destId="{AA19B6D7-8284-447A-9519-460DA346AA03}" srcOrd="0" destOrd="0" presId="urn:microsoft.com/office/officeart/2005/8/layout/architecture"/>
    <dgm:cxn modelId="{DD413F09-DCA5-40B9-BB47-437830B534A9}" type="presParOf" srcId="{AA19B6D7-8284-447A-9519-460DA346AA03}" destId="{4C5B4401-F996-4326-AF73-DF852306A485}" srcOrd="0" destOrd="0" presId="urn:microsoft.com/office/officeart/2005/8/layout/architecture"/>
    <dgm:cxn modelId="{8781C860-06C3-48D1-9DA1-F8F98FFFEDB3}" type="presParOf" srcId="{AA19B6D7-8284-447A-9519-460DA346AA03}" destId="{667B687B-B407-4EAF-9EA9-C22C52C60B5D}" srcOrd="1" destOrd="0" presId="urn:microsoft.com/office/officeart/2005/8/layout/architecture"/>
    <dgm:cxn modelId="{6634B967-2F3F-4366-BF72-37B954F2953A}" type="presParOf" srcId="{DC43D1A1-6A1D-46D4-A53F-A4A4769E034A}" destId="{7A6C235B-42E3-45F8-9BB6-AA628CC41C75}" srcOrd="1" destOrd="0" presId="urn:microsoft.com/office/officeart/2005/8/layout/architecture"/>
    <dgm:cxn modelId="{9AC4069F-E37D-44A0-826B-4A036C887CEE}" type="presParOf" srcId="{DC43D1A1-6A1D-46D4-A53F-A4A4769E034A}" destId="{765C1CB8-F726-4969-99C5-96F86D57EEB6}" srcOrd="2" destOrd="0" presId="urn:microsoft.com/office/officeart/2005/8/layout/architecture"/>
    <dgm:cxn modelId="{993B676B-FD54-4105-90B4-F25893339BA0}" type="presParOf" srcId="{765C1CB8-F726-4969-99C5-96F86D57EEB6}" destId="{3685F210-5065-45CE-8BED-9F273D478AA9}" srcOrd="0" destOrd="0" presId="urn:microsoft.com/office/officeart/2005/8/layout/architecture"/>
    <dgm:cxn modelId="{87630DE4-864E-4033-BDEE-48A1274D015E}" type="presParOf" srcId="{765C1CB8-F726-4969-99C5-96F86D57EEB6}" destId="{E2F39D46-C8E9-4B86-BA81-7EB50C704E11}" srcOrd="1" destOrd="0" presId="urn:microsoft.com/office/officeart/2005/8/layout/architecture"/>
    <dgm:cxn modelId="{6926EFF3-C0A9-4E50-BBDD-95FE5A7BED37}" type="presParOf" srcId="{DC43D1A1-6A1D-46D4-A53F-A4A4769E034A}" destId="{7B90AD92-260E-4402-8E82-2D8FF361F86F}" srcOrd="3" destOrd="0" presId="urn:microsoft.com/office/officeart/2005/8/layout/architecture"/>
    <dgm:cxn modelId="{61A82B2C-8167-4E39-A5C9-1A144899FF5C}" type="presParOf" srcId="{DC43D1A1-6A1D-46D4-A53F-A4A4769E034A}" destId="{F2653DCD-ABC3-4710-B958-98D59CE166C4}" srcOrd="4" destOrd="0" presId="urn:microsoft.com/office/officeart/2005/8/layout/architecture"/>
    <dgm:cxn modelId="{02CEFAAA-41AD-440C-8644-116103E973EE}" type="presParOf" srcId="{F2653DCD-ABC3-4710-B958-98D59CE166C4}" destId="{FB0414BC-76CB-45EE-8E15-441416FACB67}" srcOrd="0" destOrd="0" presId="urn:microsoft.com/office/officeart/2005/8/layout/architecture"/>
    <dgm:cxn modelId="{7637C182-9C5F-446B-9A01-C37B9319EF10}" type="presParOf" srcId="{F2653DCD-ABC3-4710-B958-98D59CE166C4}" destId="{C306764C-DB26-4A0E-A142-79AC6F331C80}" srcOrd="1" destOrd="0" presId="urn:microsoft.com/office/officeart/2005/8/layout/architecture"/>
    <dgm:cxn modelId="{677874E5-ABB5-4FEE-A603-A400C22AEB7E}" type="presParOf" srcId="{DC43D1A1-6A1D-46D4-A53F-A4A4769E034A}" destId="{2720312E-1783-4EC2-8BF4-73D194F77464}" srcOrd="5" destOrd="0" presId="urn:microsoft.com/office/officeart/2005/8/layout/architecture"/>
    <dgm:cxn modelId="{33DA99A7-4EF2-4A3C-AF89-FF65F9E9E99B}" type="presParOf" srcId="{DC43D1A1-6A1D-46D4-A53F-A4A4769E034A}" destId="{9A0DA6E1-C881-481E-A263-38129508F2BA}" srcOrd="6" destOrd="0" presId="urn:microsoft.com/office/officeart/2005/8/layout/architecture"/>
    <dgm:cxn modelId="{B370E9C2-894E-4987-ACF9-30C3D7F81474}" type="presParOf" srcId="{9A0DA6E1-C881-481E-A263-38129508F2BA}" destId="{6B711D33-60E2-4DC9-A9D7-3194EB93E098}" srcOrd="0" destOrd="0" presId="urn:microsoft.com/office/officeart/2005/8/layout/architecture"/>
    <dgm:cxn modelId="{BF9AA5B0-5A75-4F3A-9A9B-2AEF545CC14B}" type="presParOf" srcId="{9A0DA6E1-C881-481E-A263-38129508F2BA}" destId="{963DC2EC-A6EC-4CBD-9015-A9A50F0A1258}" srcOrd="1" destOrd="0" presId="urn:microsoft.com/office/officeart/2005/8/layout/architecture"/>
    <dgm:cxn modelId="{B3C9C7AB-99E8-4040-9872-5CB7A8CFFE3F}" type="presParOf" srcId="{CC8CE850-55C3-445E-A040-AEC8D52E5A92}" destId="{B41FC678-92A3-47CA-BCE6-D7E95C548A9E}" srcOrd="1" destOrd="0" presId="urn:microsoft.com/office/officeart/2005/8/layout/architecture"/>
    <dgm:cxn modelId="{6B9BDA43-75B3-4100-932C-FF4D882002F2}" type="presParOf" srcId="{CC8CE850-55C3-445E-A040-AEC8D52E5A92}" destId="{AF8A9369-B567-4E6B-91A3-5E8D5A1A04AF}" srcOrd="2" destOrd="0" presId="urn:microsoft.com/office/officeart/2005/8/layout/architecture"/>
    <dgm:cxn modelId="{D929368D-E65D-4796-8558-C653F93CE641}" type="presParOf" srcId="{AF8A9369-B567-4E6B-91A3-5E8D5A1A04AF}" destId="{193922BC-CBE9-40E2-8F76-476825C77B91}" srcOrd="0" destOrd="0" presId="urn:microsoft.com/office/officeart/2005/8/layout/architecture"/>
    <dgm:cxn modelId="{BD3273A6-ECD5-4C80-B490-AD44F207C863}" type="presParOf" srcId="{AF8A9369-B567-4E6B-91A3-5E8D5A1A04AF}" destId="{73F2C8EE-D7A8-4BAD-9A19-548579369F02}" srcOrd="1" destOrd="0" presId="urn:microsoft.com/office/officeart/2005/8/layout/architecture"/>
    <dgm:cxn modelId="{EA7F7B47-3DCD-4A63-AB20-3334D899F124}" type="presParOf" srcId="{AF8A9369-B567-4E6B-91A3-5E8D5A1A04AF}" destId="{A1013FC4-CB90-4681-BEC2-D8FCC423EF4C}" srcOrd="2" destOrd="0" presId="urn:microsoft.com/office/officeart/2005/8/layout/architecture"/>
    <dgm:cxn modelId="{153F0898-A8AB-4BD8-A691-C6BF2E1BA740}" type="presParOf" srcId="{A1013FC4-CB90-4681-BEC2-D8FCC423EF4C}" destId="{BB5ABC52-295C-4770-9CBB-97A4B9D1AA39}" srcOrd="0" destOrd="0" presId="urn:microsoft.com/office/officeart/2005/8/layout/architecture"/>
    <dgm:cxn modelId="{C80B9A46-2593-4A2D-9F48-916264C2EFFB}" type="presParOf" srcId="{BB5ABC52-295C-4770-9CBB-97A4B9D1AA39}" destId="{5C50E0B9-209E-4608-A35B-99B72024B652}" srcOrd="0" destOrd="0" presId="urn:microsoft.com/office/officeart/2005/8/layout/architecture"/>
    <dgm:cxn modelId="{12D9C5D6-BAAD-4AC3-A4CE-25D0EE9284D7}" type="presParOf" srcId="{BB5ABC52-295C-4770-9CBB-97A4B9D1AA39}" destId="{6058BDE3-8C91-4B81-A1F3-A11090C0168B}" srcOrd="1" destOrd="0" presId="urn:microsoft.com/office/officeart/2005/8/layout/architecture"/>
    <dgm:cxn modelId="{97E7D79B-FD4F-4F6A-9302-E5FA23880A0E}" type="presParOf" srcId="{A1013FC4-CB90-4681-BEC2-D8FCC423EF4C}" destId="{03CF4400-5DED-4D0D-BF72-C4ADDD5094B2}" srcOrd="1" destOrd="0" presId="urn:microsoft.com/office/officeart/2005/8/layout/architecture"/>
    <dgm:cxn modelId="{4351C41A-E4BF-4517-BE21-82D9E2D0CBB6}" type="presParOf" srcId="{A1013FC4-CB90-4681-BEC2-D8FCC423EF4C}" destId="{E50C5BDC-1B4A-402C-AC40-2501942D2F45}" srcOrd="2" destOrd="0" presId="urn:microsoft.com/office/officeart/2005/8/layout/architecture"/>
    <dgm:cxn modelId="{7A64660C-8CAD-4BA1-85BA-40B2C00FED52}" type="presParOf" srcId="{E50C5BDC-1B4A-402C-AC40-2501942D2F45}" destId="{00F3010E-0E1D-4D7B-A198-6DD3F86ADB7C}" srcOrd="0" destOrd="0" presId="urn:microsoft.com/office/officeart/2005/8/layout/architecture"/>
    <dgm:cxn modelId="{91FF00AE-8ED6-454D-8BC7-9E5AB0CCB4C2}" type="presParOf" srcId="{E50C5BDC-1B4A-402C-AC40-2501942D2F45}" destId="{D056E8DF-0C01-4CEA-99AB-7043111E6BF7}" srcOrd="1" destOrd="0" presId="urn:microsoft.com/office/officeart/2005/8/layout/architecture"/>
    <dgm:cxn modelId="{5B4421C3-5182-49CB-A4CB-788822A5421B}" type="presParOf" srcId="{A1013FC4-CB90-4681-BEC2-D8FCC423EF4C}" destId="{41A6D6F7-7E23-431F-B79E-0216128DA986}" srcOrd="3" destOrd="0" presId="urn:microsoft.com/office/officeart/2005/8/layout/architecture"/>
    <dgm:cxn modelId="{5C7E37D8-DD27-421B-A7A0-4CD1FFDAD97A}" type="presParOf" srcId="{A1013FC4-CB90-4681-BEC2-D8FCC423EF4C}" destId="{73F015DB-CFA2-467D-AF76-40A53A2BD021}" srcOrd="4" destOrd="0" presId="urn:microsoft.com/office/officeart/2005/8/layout/architecture"/>
    <dgm:cxn modelId="{5174A779-A414-4368-9B88-E8275CC5C6A0}" type="presParOf" srcId="{73F015DB-CFA2-467D-AF76-40A53A2BD021}" destId="{39979C44-4899-415E-844B-D524317B696F}" srcOrd="0" destOrd="0" presId="urn:microsoft.com/office/officeart/2005/8/layout/architecture"/>
    <dgm:cxn modelId="{72D88D27-F157-4C72-9F39-DA342B61E9CC}" type="presParOf" srcId="{73F015DB-CFA2-467D-AF76-40A53A2BD021}" destId="{894480BB-3EDC-401D-9462-43D0DC7AF000}" srcOrd="1" destOrd="0" presId="urn:microsoft.com/office/officeart/2005/8/layout/architecture"/>
    <dgm:cxn modelId="{802B71AA-BFED-46D0-B067-63288A009E7E}" type="presParOf" srcId="{A1013FC4-CB90-4681-BEC2-D8FCC423EF4C}" destId="{9EFE547A-DC7D-4CD9-8ED4-EA0718E888D9}" srcOrd="5" destOrd="0" presId="urn:microsoft.com/office/officeart/2005/8/layout/architecture"/>
    <dgm:cxn modelId="{80322461-0432-43CB-BE29-2A2FFE6E2E87}" type="presParOf" srcId="{A1013FC4-CB90-4681-BEC2-D8FCC423EF4C}" destId="{39BD2400-B951-4F2F-82E4-696050F1101C}" srcOrd="6" destOrd="0" presId="urn:microsoft.com/office/officeart/2005/8/layout/architecture"/>
    <dgm:cxn modelId="{3D0DEC18-F342-4942-9504-218DB87D50CE}" type="presParOf" srcId="{39BD2400-B951-4F2F-82E4-696050F1101C}" destId="{89716D2D-4C53-417E-A738-54224EB07ED7}" srcOrd="0" destOrd="0" presId="urn:microsoft.com/office/officeart/2005/8/layout/architecture"/>
    <dgm:cxn modelId="{DFAA7432-9210-4112-8698-5C98624D649C}" type="presParOf" srcId="{39BD2400-B951-4F2F-82E4-696050F1101C}" destId="{33078EA5-CE9D-43F2-871E-33A0DD69FC48}" srcOrd="1" destOrd="0" presId="urn:microsoft.com/office/officeart/2005/8/layout/architecture"/>
    <dgm:cxn modelId="{B5232C1E-FB03-4D47-ADB8-4727558BA227}" type="presParOf" srcId="{CC8CE850-55C3-445E-A040-AEC8D52E5A92}" destId="{4F287988-BAA1-4BB5-8A49-16EF739052DB}" srcOrd="3" destOrd="0" presId="urn:microsoft.com/office/officeart/2005/8/layout/architecture"/>
    <dgm:cxn modelId="{75C948CC-7996-4009-BD17-F198424A4A03}" type="presParOf" srcId="{CC8CE850-55C3-445E-A040-AEC8D52E5A92}" destId="{0E5E6C77-46EE-441B-9716-9A0803CEDB10}" srcOrd="4" destOrd="0" presId="urn:microsoft.com/office/officeart/2005/8/layout/architecture"/>
    <dgm:cxn modelId="{8943E6BD-C45B-4B45-9E9D-F253A3111B9A}" type="presParOf" srcId="{0E5E6C77-46EE-441B-9716-9A0803CEDB10}" destId="{CAFEEDB7-3F4A-43CB-B32A-B41494ABA73D}" srcOrd="0" destOrd="0" presId="urn:microsoft.com/office/officeart/2005/8/layout/architecture"/>
    <dgm:cxn modelId="{918C56D1-0294-4E8B-9525-5D38EF19BDE3}" type="presParOf" srcId="{0E5E6C77-46EE-441B-9716-9A0803CEDB10}" destId="{18713233-600A-4C11-A920-4FA2B2FD19E7}" srcOrd="1" destOrd="0" presId="urn:microsoft.com/office/officeart/2005/8/layout/architecture"/>
    <dgm:cxn modelId="{C5ED92FF-8C11-46F7-8CBB-C85F6C1B68B5}" type="presParOf" srcId="{0E5E6C77-46EE-441B-9716-9A0803CEDB10}" destId="{9A9CB0B2-691B-4B50-8711-9385EDF8BEFE}" srcOrd="2" destOrd="0" presId="urn:microsoft.com/office/officeart/2005/8/layout/architecture"/>
    <dgm:cxn modelId="{87E8CAA5-EB08-4F1F-AED4-9AA87AAA369E}" type="presParOf" srcId="{9A9CB0B2-691B-4B50-8711-9385EDF8BEFE}" destId="{032E4F17-90B1-4668-925A-6ACE671D27AA}" srcOrd="0" destOrd="0" presId="urn:microsoft.com/office/officeart/2005/8/layout/architecture"/>
    <dgm:cxn modelId="{AFA26B89-4261-4588-AC1E-FAA1F0E1E6C0}" type="presParOf" srcId="{032E4F17-90B1-4668-925A-6ACE671D27AA}" destId="{537B1738-2CCB-4531-B9E8-D986ECF8A16A}" srcOrd="0" destOrd="0" presId="urn:microsoft.com/office/officeart/2005/8/layout/architecture"/>
    <dgm:cxn modelId="{E083DA52-D0D4-4A89-8391-8C057BE6BFFD}" type="presParOf" srcId="{032E4F17-90B1-4668-925A-6ACE671D27AA}" destId="{387D7675-E6DA-4E36-956C-790326118C07}" srcOrd="1" destOrd="0" presId="urn:microsoft.com/office/officeart/2005/8/layout/architecture"/>
    <dgm:cxn modelId="{4A404C30-D93D-4644-B697-761CABD87A19}" type="presParOf" srcId="{032E4F17-90B1-4668-925A-6ACE671D27AA}" destId="{F9001EEE-AB08-466D-A80F-15BC43818D3E}" srcOrd="2" destOrd="0" presId="urn:microsoft.com/office/officeart/2005/8/layout/architecture"/>
    <dgm:cxn modelId="{6CCE802A-B7FA-4F78-883B-719754139C6E}" type="presParOf" srcId="{F9001EEE-AB08-466D-A80F-15BC43818D3E}" destId="{12A475E7-5F9B-423C-A1D8-AD0DE8589AA2}" srcOrd="0" destOrd="0" presId="urn:microsoft.com/office/officeart/2005/8/layout/architecture"/>
    <dgm:cxn modelId="{FF813015-700B-4D89-9B43-58ADDB17EE26}" type="presParOf" srcId="{12A475E7-5F9B-423C-A1D8-AD0DE8589AA2}" destId="{9043C856-3789-4C4C-B56C-E663CB8BC903}" srcOrd="0" destOrd="0" presId="urn:microsoft.com/office/officeart/2005/8/layout/architecture"/>
    <dgm:cxn modelId="{9CE5D29E-60B4-4158-B017-5129EAD2288C}" type="presParOf" srcId="{12A475E7-5F9B-423C-A1D8-AD0DE8589AA2}" destId="{F121A068-28B9-421A-8C70-D5F71599360F}" srcOrd="1" destOrd="0" presId="urn:microsoft.com/office/officeart/2005/8/layout/architecture"/>
    <dgm:cxn modelId="{F0CEE9D9-F3DC-4BE4-B045-44C3E03F0BBF}" type="presParOf" srcId="{F9001EEE-AB08-466D-A80F-15BC43818D3E}" destId="{DD4B88EA-0227-437E-B392-3C2D3FBD6EB5}" srcOrd="1" destOrd="0" presId="urn:microsoft.com/office/officeart/2005/8/layout/architecture"/>
    <dgm:cxn modelId="{E76058AC-A653-4B63-AC94-CBFAE83720B7}" type="presParOf" srcId="{F9001EEE-AB08-466D-A80F-15BC43818D3E}" destId="{8ADF4352-44B9-4F60-9EFC-59097004EDF7}" srcOrd="2" destOrd="0" presId="urn:microsoft.com/office/officeart/2005/8/layout/architecture"/>
    <dgm:cxn modelId="{7C5FAAC9-E021-4B03-9F22-3342D01E3A2B}" type="presParOf" srcId="{8ADF4352-44B9-4F60-9EFC-59097004EDF7}" destId="{5CDFEF67-DA7F-46C8-92A7-5095760D9448}" srcOrd="0" destOrd="0" presId="urn:microsoft.com/office/officeart/2005/8/layout/architecture"/>
    <dgm:cxn modelId="{370F4823-497A-4E78-A9B8-569D6E55BCF6}" type="presParOf" srcId="{8ADF4352-44B9-4F60-9EFC-59097004EDF7}" destId="{84703159-6D7E-49A9-B477-48A2B66A718F}" srcOrd="1" destOrd="0" presId="urn:microsoft.com/office/officeart/2005/8/layout/architecture"/>
    <dgm:cxn modelId="{7DBBBFD6-E949-481E-AD45-656FA7638E49}" type="presParOf" srcId="{F9001EEE-AB08-466D-A80F-15BC43818D3E}" destId="{AE9D9AD6-69B8-4E12-A6F1-8F13CAA7FBA5}" srcOrd="3" destOrd="0" presId="urn:microsoft.com/office/officeart/2005/8/layout/architecture"/>
    <dgm:cxn modelId="{9C70CDCC-F171-41BC-B4A3-DDE9A0001C96}" type="presParOf" srcId="{F9001EEE-AB08-466D-A80F-15BC43818D3E}" destId="{E80F2DA2-CFD5-4174-BD15-B6465EC6ABC6}" srcOrd="4" destOrd="0" presId="urn:microsoft.com/office/officeart/2005/8/layout/architecture"/>
    <dgm:cxn modelId="{B3D0E265-EFB5-4BB3-B5D7-344417D97E81}" type="presParOf" srcId="{E80F2DA2-CFD5-4174-BD15-B6465EC6ABC6}" destId="{9067B9D9-04A5-473E-9242-98D79B20450A}" srcOrd="0" destOrd="0" presId="urn:microsoft.com/office/officeart/2005/8/layout/architecture"/>
    <dgm:cxn modelId="{7B599526-1300-48B6-A952-D86DBF7FAFC4}" type="presParOf" srcId="{E80F2DA2-CFD5-4174-BD15-B6465EC6ABC6}" destId="{BB77A501-00B7-4D1B-8CC2-C2BFFB74DE26}" srcOrd="1" destOrd="0" presId="urn:microsoft.com/office/officeart/2005/8/layout/architecture"/>
    <dgm:cxn modelId="{F030F05F-4A27-4618-8133-3E62CB6D8FEC}" type="presParOf" srcId="{9A9CB0B2-691B-4B50-8711-9385EDF8BEFE}" destId="{813133F8-4719-4B2B-A0CD-73867616238B}" srcOrd="1" destOrd="0" presId="urn:microsoft.com/office/officeart/2005/8/layout/architecture"/>
    <dgm:cxn modelId="{94914E5A-9A46-45D2-A2F2-ADA0942C6ED4}" type="presParOf" srcId="{9A9CB0B2-691B-4B50-8711-9385EDF8BEFE}" destId="{D714CB17-BDF9-45C1-BB0A-E7C6888508C5}" srcOrd="2" destOrd="0" presId="urn:microsoft.com/office/officeart/2005/8/layout/architecture"/>
    <dgm:cxn modelId="{924AB8D5-0BA3-4CE0-837C-4119CABAA53F}" type="presParOf" srcId="{D714CB17-BDF9-45C1-BB0A-E7C6888508C5}" destId="{8F3BA618-E3D7-42B7-9444-D5C361061D8F}" srcOrd="0" destOrd="0" presId="urn:microsoft.com/office/officeart/2005/8/layout/architecture"/>
    <dgm:cxn modelId="{1609EC07-1D40-438B-9140-CCEDB3473EC5}" type="presParOf" srcId="{D714CB17-BDF9-45C1-BB0A-E7C6888508C5}" destId="{BFDE597D-DA1B-498F-A191-67E148B037A8}" srcOrd="1" destOrd="0" presId="urn:microsoft.com/office/officeart/2005/8/layout/architecture"/>
    <dgm:cxn modelId="{EFF32C08-1F02-4B80-B819-4EE56678A996}" type="presParOf" srcId="{D714CB17-BDF9-45C1-BB0A-E7C6888508C5}" destId="{75FEDC1B-9ACD-4388-B7F0-2DE55C8DCF5A}" srcOrd="2" destOrd="0" presId="urn:microsoft.com/office/officeart/2005/8/layout/architecture"/>
    <dgm:cxn modelId="{7EF92009-3CA0-4C3D-B893-CFAA0D5D0A91}" type="presParOf" srcId="{75FEDC1B-9ACD-4388-B7F0-2DE55C8DCF5A}" destId="{11147848-1F68-4156-A736-AD1DE2FC048D}" srcOrd="0" destOrd="0" presId="urn:microsoft.com/office/officeart/2005/8/layout/architecture"/>
    <dgm:cxn modelId="{C8D9C73D-D3E4-463F-BB34-CDE893A007A9}" type="presParOf" srcId="{11147848-1F68-4156-A736-AD1DE2FC048D}" destId="{53C8492D-0EA1-4F7A-8218-04523252F02D}" srcOrd="0" destOrd="0" presId="urn:microsoft.com/office/officeart/2005/8/layout/architecture"/>
    <dgm:cxn modelId="{6DD42442-FEFE-4D4A-9B71-00415CCDB849}" type="presParOf" srcId="{11147848-1F68-4156-A736-AD1DE2FC048D}" destId="{3F2C9BA0-79DD-4FCF-9AF0-9D153C2DDD28}" srcOrd="1" destOrd="0" presId="urn:microsoft.com/office/officeart/2005/8/layout/architecture"/>
    <dgm:cxn modelId="{B10EC242-76AD-4D1A-A5E0-076A07636216}" type="presParOf" srcId="{75FEDC1B-9ACD-4388-B7F0-2DE55C8DCF5A}" destId="{202AF36D-0A7E-4804-BE58-6EB27A766655}" srcOrd="1" destOrd="0" presId="urn:microsoft.com/office/officeart/2005/8/layout/architecture"/>
    <dgm:cxn modelId="{F19242CB-CDF3-4423-B65A-21496F8DC2BB}" type="presParOf" srcId="{75FEDC1B-9ACD-4388-B7F0-2DE55C8DCF5A}" destId="{DB690FD4-1CD6-4B3A-ACA9-8BE346A036B7}" srcOrd="2" destOrd="0" presId="urn:microsoft.com/office/officeart/2005/8/layout/architecture"/>
    <dgm:cxn modelId="{75980187-2179-4EB9-AB1B-4E346544F64F}" type="presParOf" srcId="{DB690FD4-1CD6-4B3A-ACA9-8BE346A036B7}" destId="{BFC482E0-6E61-4CDF-ADDD-37B83D2A46D8}" srcOrd="0" destOrd="0" presId="urn:microsoft.com/office/officeart/2005/8/layout/architecture"/>
    <dgm:cxn modelId="{1AF8B005-5DD3-4E1D-9579-785085A855B4}" type="presParOf" srcId="{DB690FD4-1CD6-4B3A-ACA9-8BE346A036B7}" destId="{F8461C31-4B51-4253-BD17-57FEE067D996}" srcOrd="1" destOrd="0" presId="urn:microsoft.com/office/officeart/2005/8/layout/architecture"/>
    <dgm:cxn modelId="{CE3CD27E-CC63-433B-AB4D-A0EF641425E2}" type="presParOf" srcId="{75FEDC1B-9ACD-4388-B7F0-2DE55C8DCF5A}" destId="{22407AEF-2A6B-46D6-9E6C-C68AFB1CA645}" srcOrd="3" destOrd="0" presId="urn:microsoft.com/office/officeart/2005/8/layout/architecture"/>
    <dgm:cxn modelId="{B1C4BEBC-5D75-4C60-A479-C2BA351A954F}" type="presParOf" srcId="{75FEDC1B-9ACD-4388-B7F0-2DE55C8DCF5A}" destId="{BA5B8736-DBE8-4A9B-9342-1DEA96D73D38}" srcOrd="4" destOrd="0" presId="urn:microsoft.com/office/officeart/2005/8/layout/architecture"/>
    <dgm:cxn modelId="{99ED6F37-5D5D-4AC8-87E6-F0917685AA4D}" type="presParOf" srcId="{BA5B8736-DBE8-4A9B-9342-1DEA96D73D38}" destId="{F8D3A041-3A68-4EAB-B0BB-6E9C0638772A}" srcOrd="0" destOrd="0" presId="urn:microsoft.com/office/officeart/2005/8/layout/architecture"/>
    <dgm:cxn modelId="{1BFED0A7-D1ED-44F4-AA52-AB4D421F88D6}" type="presParOf" srcId="{BA5B8736-DBE8-4A9B-9342-1DEA96D73D38}" destId="{28009124-1EC0-479C-B830-7E33DF57F3B8}" srcOrd="1" destOrd="0" presId="urn:microsoft.com/office/officeart/2005/8/layout/architecture"/>
    <dgm:cxn modelId="{05F346A6-B5F6-402F-9234-36B32A28C01A}" type="presParOf" srcId="{75FEDC1B-9ACD-4388-B7F0-2DE55C8DCF5A}" destId="{845031C0-18C8-4445-B58F-FED230E0D974}" srcOrd="5" destOrd="0" presId="urn:microsoft.com/office/officeart/2005/8/layout/architecture"/>
    <dgm:cxn modelId="{9B14E033-F4B3-44BD-B052-80F952D757F7}" type="presParOf" srcId="{75FEDC1B-9ACD-4388-B7F0-2DE55C8DCF5A}" destId="{03707823-1196-4260-860F-EF510ECE960E}" srcOrd="6" destOrd="0" presId="urn:microsoft.com/office/officeart/2005/8/layout/architecture"/>
    <dgm:cxn modelId="{F568E41F-8043-4D90-B3AB-78CAA48CBBDB}" type="presParOf" srcId="{03707823-1196-4260-860F-EF510ECE960E}" destId="{54653248-C51D-4D25-9605-2BFA77966109}" srcOrd="0" destOrd="0" presId="urn:microsoft.com/office/officeart/2005/8/layout/architecture"/>
    <dgm:cxn modelId="{2CD16D62-24B8-47DD-AC7E-A5EB136FC716}" type="presParOf" srcId="{03707823-1196-4260-860F-EF510ECE960E}" destId="{09380B1C-EE17-438F-8E9C-23D47BBC916F}" srcOrd="1" destOrd="0" presId="urn:microsoft.com/office/officeart/2005/8/layout/architecture"/>
    <dgm:cxn modelId="{0D704066-2FCA-4F4C-B59B-EE302DA0A043}" type="presParOf" srcId="{75FEDC1B-9ACD-4388-B7F0-2DE55C8DCF5A}" destId="{90C9D62D-3440-4D4A-B4CE-A014D20499A0}" srcOrd="7" destOrd="0" presId="urn:microsoft.com/office/officeart/2005/8/layout/architecture"/>
    <dgm:cxn modelId="{7B7C8F52-C170-4A44-B89A-33BCB3A4C288}" type="presParOf" srcId="{75FEDC1B-9ACD-4388-B7F0-2DE55C8DCF5A}" destId="{BD5E2CBA-2738-467F-9AE0-EB74D083F4CE}" srcOrd="8" destOrd="0" presId="urn:microsoft.com/office/officeart/2005/8/layout/architecture"/>
    <dgm:cxn modelId="{90A50BB5-0EE7-47AC-87F2-817D575BB465}" type="presParOf" srcId="{BD5E2CBA-2738-467F-9AE0-EB74D083F4CE}" destId="{4E5A6F74-BB9B-440F-B73E-25B3AF5BB344}" srcOrd="0" destOrd="0" presId="urn:microsoft.com/office/officeart/2005/8/layout/architecture"/>
    <dgm:cxn modelId="{B96BB01E-6824-475A-AEFA-7215141AF883}" type="presParOf" srcId="{BD5E2CBA-2738-467F-9AE0-EB74D083F4CE}" destId="{AF4D85CF-DE08-496C-8A7C-F78D2962D718}" srcOrd="1" destOrd="0" presId="urn:microsoft.com/office/officeart/2005/8/layout/architecture"/>
    <dgm:cxn modelId="{BBCF7409-841A-4821-A20B-4A4947BC7D6D}" type="presParOf" srcId="{9A9CB0B2-691B-4B50-8711-9385EDF8BEFE}" destId="{A4418D58-79A0-428A-84E5-E2FDBFF5895D}" srcOrd="3" destOrd="0" presId="urn:microsoft.com/office/officeart/2005/8/layout/architecture"/>
    <dgm:cxn modelId="{C11CA3A0-2ABD-478C-A13D-376CDC1D0967}" type="presParOf" srcId="{9A9CB0B2-691B-4B50-8711-9385EDF8BEFE}" destId="{B0069791-7C38-4016-88D5-800BC97973A5}" srcOrd="4" destOrd="0" presId="urn:microsoft.com/office/officeart/2005/8/layout/architecture"/>
    <dgm:cxn modelId="{2D02E902-08A3-4714-A76E-D8ABF984ECE7}" type="presParOf" srcId="{B0069791-7C38-4016-88D5-800BC97973A5}" destId="{3839E72D-6BE8-4D0A-8698-987B33C14A70}" srcOrd="0" destOrd="0" presId="urn:microsoft.com/office/officeart/2005/8/layout/architecture"/>
    <dgm:cxn modelId="{581295CB-96EC-4E07-9227-5902E527B2DE}" type="presParOf" srcId="{B0069791-7C38-4016-88D5-800BC97973A5}" destId="{D649A34F-DF7A-4A61-B8BB-9BDD46C43F92}" srcOrd="1" destOrd="0" presId="urn:microsoft.com/office/officeart/2005/8/layout/architecture"/>
    <dgm:cxn modelId="{54C9BA08-E9C3-4CA0-9C01-3F4C82DF3AE5}" type="presParOf" srcId="{B0069791-7C38-4016-88D5-800BC97973A5}" destId="{CC34B8EB-9F80-4B5C-AE2A-57CE82E3AB42}" srcOrd="2" destOrd="0" presId="urn:microsoft.com/office/officeart/2005/8/layout/architecture"/>
    <dgm:cxn modelId="{66974575-6DD0-4516-AC35-1A093D450C96}" type="presParOf" srcId="{CC34B8EB-9F80-4B5C-AE2A-57CE82E3AB42}" destId="{3D5D8BE1-03EF-4230-8C31-C621E9745106}" srcOrd="0" destOrd="0" presId="urn:microsoft.com/office/officeart/2005/8/layout/architecture"/>
    <dgm:cxn modelId="{A5DA6A57-2C0B-4598-BEBD-4AE9D0D8926A}" type="presParOf" srcId="{3D5D8BE1-03EF-4230-8C31-C621E9745106}" destId="{0875196B-FA6C-46DC-9B2E-1A3034669233}" srcOrd="0" destOrd="0" presId="urn:microsoft.com/office/officeart/2005/8/layout/architecture"/>
    <dgm:cxn modelId="{BFCE2DFB-0FC3-44B9-9B9F-F85D6221BE2F}" type="presParOf" srcId="{3D5D8BE1-03EF-4230-8C31-C621E9745106}" destId="{B01BE537-F1C4-4E75-A78A-2BEDDC77F67B}" srcOrd="1" destOrd="0" presId="urn:microsoft.com/office/officeart/2005/8/layout/architecture"/>
    <dgm:cxn modelId="{5BD69C12-DE14-44EA-8206-FAD6C964EBAF}" type="presParOf" srcId="{CC34B8EB-9F80-4B5C-AE2A-57CE82E3AB42}" destId="{928A647B-CE38-411F-AE2A-B7D1E42DBE6A}" srcOrd="1" destOrd="0" presId="urn:microsoft.com/office/officeart/2005/8/layout/architecture"/>
    <dgm:cxn modelId="{5004FD52-4855-4708-A0BD-C2F71D7F7869}" type="presParOf" srcId="{CC34B8EB-9F80-4B5C-AE2A-57CE82E3AB42}" destId="{4B326B32-C966-4430-B271-DC56E73E8C2A}" srcOrd="2" destOrd="0" presId="urn:microsoft.com/office/officeart/2005/8/layout/architecture"/>
    <dgm:cxn modelId="{BEB97B20-1A3C-42BA-9986-58ABF76F5706}" type="presParOf" srcId="{4B326B32-C966-4430-B271-DC56E73E8C2A}" destId="{CC95093E-E3A8-4BF5-9C25-36CA76CBB15E}" srcOrd="0" destOrd="0" presId="urn:microsoft.com/office/officeart/2005/8/layout/architecture"/>
    <dgm:cxn modelId="{F6347974-4B6E-44FE-BAE7-C753DAF9B490}" type="presParOf" srcId="{4B326B32-C966-4430-B271-DC56E73E8C2A}" destId="{26FC3ECB-EDB3-4B11-8208-B1D01ED0A262}" srcOrd="1" destOrd="0" presId="urn:microsoft.com/office/officeart/2005/8/layout/architecture"/>
    <dgm:cxn modelId="{16D24B14-7825-493E-8EB4-1DFDC88C827E}" type="presParOf" srcId="{CC34B8EB-9F80-4B5C-AE2A-57CE82E3AB42}" destId="{2F4A6DB8-74EC-498B-9EF8-9ADE4AC33BB7}" srcOrd="3" destOrd="0" presId="urn:microsoft.com/office/officeart/2005/8/layout/architecture"/>
    <dgm:cxn modelId="{1416C2A9-F6FA-4D47-88A6-15838AD0F2CD}" type="presParOf" srcId="{CC34B8EB-9F80-4B5C-AE2A-57CE82E3AB42}" destId="{1CE3DAB4-DBDD-4E9A-9612-65F93DFC4B4F}" srcOrd="4" destOrd="0" presId="urn:microsoft.com/office/officeart/2005/8/layout/architecture"/>
    <dgm:cxn modelId="{804BB3D8-9EC2-4D26-AD16-1EF2FDC0A03B}" type="presParOf" srcId="{1CE3DAB4-DBDD-4E9A-9612-65F93DFC4B4F}" destId="{9F714EE5-553D-49A4-BE0A-8A45F6A2DD1B}" srcOrd="0" destOrd="0" presId="urn:microsoft.com/office/officeart/2005/8/layout/architecture"/>
    <dgm:cxn modelId="{A6E092A8-0EFE-4669-8C14-CAD18DD89E39}" type="presParOf" srcId="{1CE3DAB4-DBDD-4E9A-9612-65F93DFC4B4F}" destId="{1C112105-A225-4B96-BC68-4AB4FD29925E}" srcOrd="1" destOrd="0" presId="urn:microsoft.com/office/officeart/2005/8/layout/architecture"/>
    <dgm:cxn modelId="{752DA776-D499-4549-9A7D-8FDC4ED6C84B}" type="presParOf" srcId="{CC34B8EB-9F80-4B5C-AE2A-57CE82E3AB42}" destId="{D17EA991-4BF4-4427-95F4-0E6ACB5C8A7A}" srcOrd="5" destOrd="0" presId="urn:microsoft.com/office/officeart/2005/8/layout/architecture"/>
    <dgm:cxn modelId="{EA8F6E9A-D978-4145-B2B4-EF91A2DA2D76}" type="presParOf" srcId="{CC34B8EB-9F80-4B5C-AE2A-57CE82E3AB42}" destId="{AB687CE0-BF21-43A1-8F81-86885E9DC8B8}" srcOrd="6" destOrd="0" presId="urn:microsoft.com/office/officeart/2005/8/layout/architecture"/>
    <dgm:cxn modelId="{3532DE36-B61D-4B69-806C-CFB3DF0CB403}" type="presParOf" srcId="{AB687CE0-BF21-43A1-8F81-86885E9DC8B8}" destId="{5C873B61-2A1C-4299-9668-1E67A6B86EDE}" srcOrd="0" destOrd="0" presId="urn:microsoft.com/office/officeart/2005/8/layout/architecture"/>
    <dgm:cxn modelId="{BD758227-B452-44B0-A063-B022EEE0A739}" type="presParOf" srcId="{AB687CE0-BF21-43A1-8F81-86885E9DC8B8}" destId="{A7673BAE-C03A-47CD-BBF4-7A4AB21F50E9}" srcOrd="1" destOrd="0" presId="urn:microsoft.com/office/officeart/2005/8/layout/architecture"/>
    <dgm:cxn modelId="{F2658CC7-E1A9-4C34-8786-0B09DF899C77}" type="presParOf" srcId="{9A9CB0B2-691B-4B50-8711-9385EDF8BEFE}" destId="{A1AC80DD-1B6B-4E67-9F4F-2F34CCDA6B37}" srcOrd="5" destOrd="0" presId="urn:microsoft.com/office/officeart/2005/8/layout/architecture"/>
    <dgm:cxn modelId="{CDD02B66-EC31-4AE6-AE9D-1685725CCC1C}" type="presParOf" srcId="{9A9CB0B2-691B-4B50-8711-9385EDF8BEFE}" destId="{A5FE8F80-2960-499F-B5FD-9A76C59C5214}" srcOrd="6" destOrd="0" presId="urn:microsoft.com/office/officeart/2005/8/layout/architecture"/>
    <dgm:cxn modelId="{80AFF73B-704B-447B-B42C-3AEDE32F5C80}" type="presParOf" srcId="{A5FE8F80-2960-499F-B5FD-9A76C59C5214}" destId="{5172FA44-098E-4355-8E02-522A361808F1}" srcOrd="0" destOrd="0" presId="urn:microsoft.com/office/officeart/2005/8/layout/architecture"/>
    <dgm:cxn modelId="{18D76435-86FA-4B91-ACEC-4A5C6DC817CB}" type="presParOf" srcId="{A5FE8F80-2960-499F-B5FD-9A76C59C5214}" destId="{25596CB0-6C42-438A-B5D0-C240B7AC150D}" srcOrd="1" destOrd="0" presId="urn:microsoft.com/office/officeart/2005/8/layout/architecture"/>
    <dgm:cxn modelId="{E79D3E28-3C43-46BB-A55B-883721B925B5}" type="presParOf" srcId="{A5FE8F80-2960-499F-B5FD-9A76C59C5214}" destId="{AC4C9716-999B-4A9D-AA7E-B5E455B903F7}" srcOrd="2" destOrd="0" presId="urn:microsoft.com/office/officeart/2005/8/layout/architecture"/>
    <dgm:cxn modelId="{D8F06272-8DB3-4BD9-8CCA-9B6DA2A6E1F8}" type="presParOf" srcId="{AC4C9716-999B-4A9D-AA7E-B5E455B903F7}" destId="{9E7D52C1-BF8E-4C1A-B3DE-8BADF777DF71}" srcOrd="0" destOrd="0" presId="urn:microsoft.com/office/officeart/2005/8/layout/architecture"/>
    <dgm:cxn modelId="{0A2C3125-0AC2-49F4-8660-5B532AFF2AD9}" type="presParOf" srcId="{9E7D52C1-BF8E-4C1A-B3DE-8BADF777DF71}" destId="{9F72E116-E7C7-416D-951A-1384540A6EDE}" srcOrd="0" destOrd="0" presId="urn:microsoft.com/office/officeart/2005/8/layout/architecture"/>
    <dgm:cxn modelId="{C09C3B1F-A9D1-4EF1-AF72-D30F5140A9DA}" type="presParOf" srcId="{9E7D52C1-BF8E-4C1A-B3DE-8BADF777DF71}" destId="{0DB3C971-15ED-4068-AB5C-51A90832FBF1}" srcOrd="1" destOrd="0" presId="urn:microsoft.com/office/officeart/2005/8/layout/architecture"/>
    <dgm:cxn modelId="{61B9162A-504E-4EF2-A9A6-0B607B9A5985}" type="presParOf" srcId="{AC4C9716-999B-4A9D-AA7E-B5E455B903F7}" destId="{5A0BCD7A-5C00-4D5D-9186-8D5363C1B6B1}" srcOrd="1" destOrd="0" presId="urn:microsoft.com/office/officeart/2005/8/layout/architecture"/>
    <dgm:cxn modelId="{00E2EAA6-D49E-49A5-B4AC-61FC2906213C}" type="presParOf" srcId="{AC4C9716-999B-4A9D-AA7E-B5E455B903F7}" destId="{720E19AB-0E03-48DC-97B1-0722C8A42A28}" srcOrd="2" destOrd="0" presId="urn:microsoft.com/office/officeart/2005/8/layout/architecture"/>
    <dgm:cxn modelId="{11E59113-604B-4F78-9877-EE81D18B6285}" type="presParOf" srcId="{720E19AB-0E03-48DC-97B1-0722C8A42A28}" destId="{A3DE58B4-0D85-489C-B26D-27B7C36090AA}" srcOrd="0" destOrd="0" presId="urn:microsoft.com/office/officeart/2005/8/layout/architecture"/>
    <dgm:cxn modelId="{36D47DF7-F061-48E7-A804-CDF89AB5F290}" type="presParOf" srcId="{720E19AB-0E03-48DC-97B1-0722C8A42A28}" destId="{4282D27C-1515-436D-8F71-3256FF3D20E5}" srcOrd="1" destOrd="0" presId="urn:microsoft.com/office/officeart/2005/8/layout/architecture"/>
    <dgm:cxn modelId="{D1E31380-4BF1-4FD3-A3D8-A0966B0967FD}" type="presParOf" srcId="{AC4C9716-999B-4A9D-AA7E-B5E455B903F7}" destId="{07EE2F01-C99A-408C-9557-3C6CC46F0585}" srcOrd="3" destOrd="0" presId="urn:microsoft.com/office/officeart/2005/8/layout/architecture"/>
    <dgm:cxn modelId="{B0A46F0B-6636-4195-BADB-DA351D98D122}" type="presParOf" srcId="{AC4C9716-999B-4A9D-AA7E-B5E455B903F7}" destId="{071906B6-2DDC-4475-BC0C-55195F09FC31}" srcOrd="4" destOrd="0" presId="urn:microsoft.com/office/officeart/2005/8/layout/architecture"/>
    <dgm:cxn modelId="{F94826FB-375E-4AF2-9079-1B3D1CCF1389}" type="presParOf" srcId="{071906B6-2DDC-4475-BC0C-55195F09FC31}" destId="{74CB53D4-C44C-43CA-AFA8-078A9D0B32F9}" srcOrd="0" destOrd="0" presId="urn:microsoft.com/office/officeart/2005/8/layout/architecture"/>
    <dgm:cxn modelId="{1107A0C3-E35C-4AED-B821-4B003CFAF82E}" type="presParOf" srcId="{071906B6-2DDC-4475-BC0C-55195F09FC31}" destId="{05B71C16-82D0-4579-913C-C843B438C5AC}" srcOrd="1" destOrd="0" presId="urn:microsoft.com/office/officeart/2005/8/layout/architecture"/>
    <dgm:cxn modelId="{437074BC-3B03-44AE-912B-55E1BF8DCB96}" type="presParOf" srcId="{9A9CB0B2-691B-4B50-8711-9385EDF8BEFE}" destId="{05C872D9-8D68-4E22-8BA3-B56E31605C16}" srcOrd="7" destOrd="0" presId="urn:microsoft.com/office/officeart/2005/8/layout/architecture"/>
    <dgm:cxn modelId="{0D5B2AE3-4C72-49D3-9F03-6D51EFCE1161}" type="presParOf" srcId="{9A9CB0B2-691B-4B50-8711-9385EDF8BEFE}" destId="{8DC5D947-B433-4F4C-B99A-7F8B62844CAA}" srcOrd="8" destOrd="0" presId="urn:microsoft.com/office/officeart/2005/8/layout/architecture"/>
    <dgm:cxn modelId="{0C8964C0-9BB7-41E9-AEB5-5CF10A6ADF36}" type="presParOf" srcId="{8DC5D947-B433-4F4C-B99A-7F8B62844CAA}" destId="{2BCF8B53-5803-4EEA-955B-1575943681C3}" srcOrd="0" destOrd="0" presId="urn:microsoft.com/office/officeart/2005/8/layout/architecture"/>
    <dgm:cxn modelId="{520F5690-76B7-4757-806A-7A95AC4D022C}" type="presParOf" srcId="{8DC5D947-B433-4F4C-B99A-7F8B62844CAA}" destId="{3FEE8708-8D18-4708-9460-3BA116B53EA0}" srcOrd="1" destOrd="0" presId="urn:microsoft.com/office/officeart/2005/8/layout/architecture"/>
    <dgm:cxn modelId="{4204FF86-56CA-4126-8599-63AF11E69A39}" type="presParOf" srcId="{8DC5D947-B433-4F4C-B99A-7F8B62844CAA}" destId="{BAD0D771-AA4F-42A4-87BC-665E861710CB}" srcOrd="2" destOrd="0" presId="urn:microsoft.com/office/officeart/2005/8/layout/architecture"/>
    <dgm:cxn modelId="{0761D8EE-3146-4426-8272-18EAF16F5425}" type="presParOf" srcId="{BAD0D771-AA4F-42A4-87BC-665E861710CB}" destId="{EA6F728D-386E-45FA-AA94-80249AF3F791}" srcOrd="0" destOrd="0" presId="urn:microsoft.com/office/officeart/2005/8/layout/architecture"/>
    <dgm:cxn modelId="{B34BE68B-63F6-4F0B-AB46-691BC6C80A72}" type="presParOf" srcId="{EA6F728D-386E-45FA-AA94-80249AF3F791}" destId="{74D091D9-DC55-4232-BDB9-13A348C4B9E8}" srcOrd="0" destOrd="0" presId="urn:microsoft.com/office/officeart/2005/8/layout/architecture"/>
    <dgm:cxn modelId="{888813B6-05C8-4DE4-B7EE-1C6137836A67}" type="presParOf" srcId="{EA6F728D-386E-45FA-AA94-80249AF3F791}" destId="{F0DE1F40-092B-4B8C-872E-C0B21B4F8AB4}" srcOrd="1" destOrd="0" presId="urn:microsoft.com/office/officeart/2005/8/layout/architecture"/>
    <dgm:cxn modelId="{A80412E4-5297-4A7D-A42D-F0855FC2BF39}" type="presParOf" srcId="{BAD0D771-AA4F-42A4-87BC-665E861710CB}" destId="{94C751D4-C4AD-4C61-94BB-C9CD6DC0D8E7}" srcOrd="1" destOrd="0" presId="urn:microsoft.com/office/officeart/2005/8/layout/architecture"/>
    <dgm:cxn modelId="{82107051-ECEE-4899-B995-187B581C7149}" type="presParOf" srcId="{BAD0D771-AA4F-42A4-87BC-665E861710CB}" destId="{C6806B42-8E38-4409-90DC-18E07EA14241}" srcOrd="2" destOrd="0" presId="urn:microsoft.com/office/officeart/2005/8/layout/architecture"/>
    <dgm:cxn modelId="{28881825-9A42-41A2-A487-313FCFEED052}" type="presParOf" srcId="{C6806B42-8E38-4409-90DC-18E07EA14241}" destId="{1DEAE4FE-AFCF-4675-823E-8AF3755F11D0}" srcOrd="0" destOrd="0" presId="urn:microsoft.com/office/officeart/2005/8/layout/architecture"/>
    <dgm:cxn modelId="{3D3AC85B-2284-4B1E-81D9-F71A4AF49710}" type="presParOf" srcId="{C6806B42-8E38-4409-90DC-18E07EA14241}" destId="{63B8F639-9B3C-4FDA-B968-722FFE43E2B0}" srcOrd="1" destOrd="0" presId="urn:microsoft.com/office/officeart/2005/8/layout/architecture"/>
    <dgm:cxn modelId="{17B98894-03D8-47B3-B11D-43483607A6F0}" type="presParOf" srcId="{BAD0D771-AA4F-42A4-87BC-665E861710CB}" destId="{8CB59D64-2B64-4F72-9CAC-92DE84A05B2E}" srcOrd="3" destOrd="0" presId="urn:microsoft.com/office/officeart/2005/8/layout/architecture"/>
    <dgm:cxn modelId="{D24C12D3-113F-4920-92C8-9998451F05A2}" type="presParOf" srcId="{BAD0D771-AA4F-42A4-87BC-665E861710CB}" destId="{CFDE74A3-3004-48D1-B0FB-72F2F2A78B0D}" srcOrd="4" destOrd="0" presId="urn:microsoft.com/office/officeart/2005/8/layout/architecture"/>
    <dgm:cxn modelId="{73E5EF32-04B5-4EF1-8A75-2B8462C79843}" type="presParOf" srcId="{CFDE74A3-3004-48D1-B0FB-72F2F2A78B0D}" destId="{9C1060E4-D223-4A5B-B851-0B3EBD2F7525}" srcOrd="0" destOrd="0" presId="urn:microsoft.com/office/officeart/2005/8/layout/architecture"/>
    <dgm:cxn modelId="{16D5C958-30C5-4B46-A7B1-742689373705}" type="presParOf" srcId="{CFDE74A3-3004-48D1-B0FB-72F2F2A78B0D}" destId="{5227D3FB-F8A2-4F51-927E-EBDA60AE3A00}" srcOrd="1" destOrd="0" presId="urn:microsoft.com/office/officeart/2005/8/layout/architecture"/>
    <dgm:cxn modelId="{47A26BA2-8FA4-40E0-911C-9EB780626C90}" type="presParOf" srcId="{9A9CB0B2-691B-4B50-8711-9385EDF8BEFE}" destId="{BB00FBC6-3FFD-4C36-8751-3B15F8B05E7A}" srcOrd="9" destOrd="0" presId="urn:microsoft.com/office/officeart/2005/8/layout/architecture"/>
    <dgm:cxn modelId="{C4F76993-53D0-48F0-9BB3-45F48635032A}" type="presParOf" srcId="{9A9CB0B2-691B-4B50-8711-9385EDF8BEFE}" destId="{67860E9F-C1B0-4BBE-81AE-3CED02ADD52F}" srcOrd="10" destOrd="0" presId="urn:microsoft.com/office/officeart/2005/8/layout/architecture"/>
    <dgm:cxn modelId="{915FC4C5-02DE-4E3D-BDEB-C14EF06365A3}" type="presParOf" srcId="{67860E9F-C1B0-4BBE-81AE-3CED02ADD52F}" destId="{1FE40503-8B7E-4118-8F29-11C8655158B7}" srcOrd="0" destOrd="0" presId="urn:microsoft.com/office/officeart/2005/8/layout/architecture"/>
    <dgm:cxn modelId="{3453799B-2C80-48A7-A16C-523683BC3E81}" type="presParOf" srcId="{67860E9F-C1B0-4BBE-81AE-3CED02ADD52F}" destId="{F864BF23-BA6C-47E0-91DA-02D97925E462}" srcOrd="1" destOrd="0" presId="urn:microsoft.com/office/officeart/2005/8/layout/architecture"/>
    <dgm:cxn modelId="{E93A4E76-1403-4117-96A3-129AC04B9FDC}" type="presParOf" srcId="{67860E9F-C1B0-4BBE-81AE-3CED02ADD52F}" destId="{09DFAF41-DDD0-413A-9E1A-0F0B67D1A54B}" srcOrd="2" destOrd="0" presId="urn:microsoft.com/office/officeart/2005/8/layout/architecture"/>
    <dgm:cxn modelId="{2401E97B-B322-4999-9734-8B4FBDD39F4D}" type="presParOf" srcId="{09DFAF41-DDD0-413A-9E1A-0F0B67D1A54B}" destId="{75074FA9-F046-41E6-8DEE-E1B89AC0FB96}" srcOrd="0" destOrd="0" presId="urn:microsoft.com/office/officeart/2005/8/layout/architecture"/>
    <dgm:cxn modelId="{04F21B75-8741-4052-BE3D-03E196D5E331}" type="presParOf" srcId="{75074FA9-F046-41E6-8DEE-E1B89AC0FB96}" destId="{42D19FF6-4196-483F-B38F-EDDC6057F006}" srcOrd="0" destOrd="0" presId="urn:microsoft.com/office/officeart/2005/8/layout/architecture"/>
    <dgm:cxn modelId="{B114BDF9-E458-4857-B43A-3C2D06B7177D}" type="presParOf" srcId="{75074FA9-F046-41E6-8DEE-E1B89AC0FB96}" destId="{263B444B-73AC-451D-AF4B-4B336566EB0C}" srcOrd="1" destOrd="0" presId="urn:microsoft.com/office/officeart/2005/8/layout/architecture"/>
    <dgm:cxn modelId="{D237EA7B-C9BE-442B-87E1-22B47727F228}" type="presParOf" srcId="{09DFAF41-DDD0-413A-9E1A-0F0B67D1A54B}" destId="{FEFAAC7A-03CA-4BC1-ACB9-D4B4A76CB8C8}" srcOrd="1" destOrd="0" presId="urn:microsoft.com/office/officeart/2005/8/layout/architecture"/>
    <dgm:cxn modelId="{22E4FDBD-34C2-492B-9834-F2BECEBEA961}" type="presParOf" srcId="{09DFAF41-DDD0-413A-9E1A-0F0B67D1A54B}" destId="{D3C20EF4-41F0-4645-A0F8-D8141D932C81}" srcOrd="2" destOrd="0" presId="urn:microsoft.com/office/officeart/2005/8/layout/architecture"/>
    <dgm:cxn modelId="{A9F2B824-C3E5-480A-9B6B-5CEB2BFB396B}" type="presParOf" srcId="{D3C20EF4-41F0-4645-A0F8-D8141D932C81}" destId="{298C5A3F-59A4-4A5C-8E16-EE3FAF5F1C5D}" srcOrd="0" destOrd="0" presId="urn:microsoft.com/office/officeart/2005/8/layout/architecture"/>
    <dgm:cxn modelId="{C77989C1-CE8A-4236-97ED-5FB3A7BFF54C}" type="presParOf" srcId="{D3C20EF4-41F0-4645-A0F8-D8141D932C81}" destId="{906C85D8-5244-4029-8D67-5215738D0FBD}" srcOrd="1" destOrd="0" presId="urn:microsoft.com/office/officeart/2005/8/layout/architecture"/>
    <dgm:cxn modelId="{95C0C8D2-D258-42DC-B363-444F7B9C76BD}" type="presParOf" srcId="{09DFAF41-DDD0-413A-9E1A-0F0B67D1A54B}" destId="{56E9D29E-8409-49D2-A5D8-71511B607AEF}" srcOrd="3" destOrd="0" presId="urn:microsoft.com/office/officeart/2005/8/layout/architecture"/>
    <dgm:cxn modelId="{6711B312-DD3D-4A5A-A745-6B51A68ACFE8}" type="presParOf" srcId="{09DFAF41-DDD0-413A-9E1A-0F0B67D1A54B}" destId="{19C661C9-9575-455A-AF32-2C42047040F9}" srcOrd="4" destOrd="0" presId="urn:microsoft.com/office/officeart/2005/8/layout/architecture"/>
    <dgm:cxn modelId="{232251C3-7BB0-4DDA-8374-1AF4DFEBFE83}" type="presParOf" srcId="{19C661C9-9575-455A-AF32-2C42047040F9}" destId="{9E1663CE-14CD-4794-9C21-5E5977F42F83}" srcOrd="0" destOrd="0" presId="urn:microsoft.com/office/officeart/2005/8/layout/architecture"/>
    <dgm:cxn modelId="{349D57F5-E01F-42BA-BC21-7C26F716FF27}" type="presParOf" srcId="{19C661C9-9575-455A-AF32-2C42047040F9}" destId="{D15C6277-BD0A-4A31-AC0E-B86E773C433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F04A5-B332-4E5B-BB04-98C6B8C1CFFF}">
      <dsp:nvSpPr>
        <dsp:cNvPr id="0" name=""/>
        <dsp:cNvSpPr/>
      </dsp:nvSpPr>
      <dsp:spPr>
        <a:xfrm>
          <a:off x="0" y="39687"/>
          <a:ext cx="3286125" cy="1971675"/>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b="1" kern="1200" dirty="0">
              <a:solidFill>
                <a:schemeClr val="tx1"/>
              </a:solidFill>
            </a:rPr>
            <a:t>Cap</a:t>
          </a:r>
        </a:p>
      </dsp:txBody>
      <dsp:txXfrm>
        <a:off x="0" y="39687"/>
        <a:ext cx="3286125" cy="1971675"/>
      </dsp:txXfrm>
    </dsp:sp>
    <dsp:sp modelId="{6A738616-930E-4832-955F-08888CA1BEC0}">
      <dsp:nvSpPr>
        <dsp:cNvPr id="0" name=""/>
        <dsp:cNvSpPr/>
      </dsp:nvSpPr>
      <dsp:spPr>
        <a:xfrm>
          <a:off x="3614737" y="39687"/>
          <a:ext cx="3286125" cy="1971675"/>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b="1" kern="1200" dirty="0">
              <a:solidFill>
                <a:schemeClr val="tx1"/>
              </a:solidFill>
            </a:rPr>
            <a:t>Cover</a:t>
          </a:r>
        </a:p>
      </dsp:txBody>
      <dsp:txXfrm>
        <a:off x="3614737" y="39687"/>
        <a:ext cx="3286125" cy="1971675"/>
      </dsp:txXfrm>
    </dsp:sp>
    <dsp:sp modelId="{033C38DF-02F4-4236-B728-0DB277B3F77E}">
      <dsp:nvSpPr>
        <dsp:cNvPr id="0" name=""/>
        <dsp:cNvSpPr/>
      </dsp:nvSpPr>
      <dsp:spPr>
        <a:xfrm>
          <a:off x="7229475" y="39687"/>
          <a:ext cx="3286125" cy="1971675"/>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b="1" kern="1200" dirty="0">
              <a:solidFill>
                <a:schemeClr val="tx1"/>
              </a:solidFill>
            </a:rPr>
            <a:t>Deck</a:t>
          </a:r>
        </a:p>
      </dsp:txBody>
      <dsp:txXfrm>
        <a:off x="7229475" y="39687"/>
        <a:ext cx="3286125" cy="1971675"/>
      </dsp:txXfrm>
    </dsp:sp>
    <dsp:sp modelId="{0CE286C7-9432-4ABF-9976-D9BA7F543982}">
      <dsp:nvSpPr>
        <dsp:cNvPr id="0" name=""/>
        <dsp:cNvSpPr/>
      </dsp:nvSpPr>
      <dsp:spPr>
        <a:xfrm>
          <a:off x="1807368" y="2339975"/>
          <a:ext cx="3286125" cy="1971675"/>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b="1" kern="1200" dirty="0">
              <a:solidFill>
                <a:schemeClr val="tx1"/>
              </a:solidFill>
            </a:rPr>
            <a:t>Land Bridge</a:t>
          </a:r>
        </a:p>
      </dsp:txBody>
      <dsp:txXfrm>
        <a:off x="1807368" y="2339975"/>
        <a:ext cx="3286125" cy="1971675"/>
      </dsp:txXfrm>
    </dsp:sp>
    <dsp:sp modelId="{AB8B5866-F44D-4091-9C0B-2ABB748FBFC3}">
      <dsp:nvSpPr>
        <dsp:cNvPr id="0" name=""/>
        <dsp:cNvSpPr/>
      </dsp:nvSpPr>
      <dsp:spPr>
        <a:xfrm>
          <a:off x="5422106" y="2339975"/>
          <a:ext cx="3286125" cy="1971675"/>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rtl="0">
            <a:lnSpc>
              <a:spcPct val="90000"/>
            </a:lnSpc>
            <a:spcBef>
              <a:spcPct val="0"/>
            </a:spcBef>
            <a:spcAft>
              <a:spcPct val="35000"/>
            </a:spcAft>
            <a:buNone/>
          </a:pPr>
          <a:r>
            <a:rPr lang="en-US" sz="5500" b="1" kern="1200" dirty="0">
              <a:solidFill>
                <a:schemeClr val="tx1"/>
              </a:solidFill>
            </a:rPr>
            <a:t>Lid</a:t>
          </a:r>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D3083-F880-47E8-A611-C6E0166C0ECE}">
      <dsp:nvSpPr>
        <dsp:cNvPr id="0" name=""/>
        <dsp:cNvSpPr/>
      </dsp:nvSpPr>
      <dsp:spPr>
        <a:xfrm>
          <a:off x="1441" y="4830463"/>
          <a:ext cx="11556674" cy="1459303"/>
        </a:xfrm>
        <a:prstGeom prst="roundRect">
          <a:avLst>
            <a:gd name="adj" fmla="val 10000"/>
          </a:avLst>
        </a:prstGeom>
        <a:no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ysClr val="windowText" lastClr="000000"/>
              </a:solidFill>
              <a:latin typeface="Calibri" panose="020F0502020204030204"/>
              <a:ea typeface="+mn-ea"/>
              <a:cs typeface="+mn-cs"/>
            </a:rPr>
            <a:t>Rondo Land Bridge (RLB) Stakeholder Ecosystem</a:t>
          </a:r>
        </a:p>
      </dsp:txBody>
      <dsp:txXfrm>
        <a:off x="44183" y="4873205"/>
        <a:ext cx="11471190" cy="1373819"/>
      </dsp:txXfrm>
    </dsp:sp>
    <dsp:sp modelId="{0312F179-F6B8-4DAF-8282-B7F0971D4E6A}">
      <dsp:nvSpPr>
        <dsp:cNvPr id="0" name=""/>
        <dsp:cNvSpPr/>
      </dsp:nvSpPr>
      <dsp:spPr>
        <a:xfrm>
          <a:off x="1441" y="3221020"/>
          <a:ext cx="1592347" cy="1459303"/>
        </a:xfrm>
        <a:prstGeom prst="roundRect">
          <a:avLst>
            <a:gd name="adj" fmla="val 10000"/>
          </a:avLst>
        </a:prstGeom>
        <a:solidFill>
          <a:sysClr val="window" lastClr="FFFFFF">
            <a:hueOff val="0"/>
            <a:satOff val="0"/>
            <a:lumOff val="0"/>
            <a:alphaOff val="0"/>
          </a:sys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ysClr val="windowText" lastClr="000000">
                  <a:hueOff val="0"/>
                  <a:satOff val="0"/>
                  <a:lumOff val="0"/>
                  <a:alphaOff val="0"/>
                </a:sysClr>
              </a:solidFill>
              <a:latin typeface="Calibri" panose="020F0502020204030204"/>
              <a:ea typeface="+mn-ea"/>
              <a:cs typeface="+mn-cs"/>
            </a:rPr>
            <a:t>RLB Agency Partners</a:t>
          </a:r>
        </a:p>
        <a:p>
          <a:pPr marL="0" lvl="0" indent="0" algn="ctr" defTabSz="533400">
            <a:lnSpc>
              <a:spcPct val="90000"/>
            </a:lnSpc>
            <a:spcBef>
              <a:spcPct val="0"/>
            </a:spcBef>
            <a:spcAft>
              <a:spcPct val="35000"/>
            </a:spcAft>
            <a:buNone/>
          </a:pPr>
          <a:r>
            <a:rPr lang="en-US" sz="1200" b="0" kern="1200">
              <a:solidFill>
                <a:sysClr val="windowText" lastClr="000000">
                  <a:hueOff val="0"/>
                  <a:satOff val="0"/>
                  <a:lumOff val="0"/>
                  <a:alphaOff val="0"/>
                </a:sysClr>
              </a:solidFill>
              <a:latin typeface="Calibri" panose="020F0502020204030204"/>
              <a:ea typeface="+mn-ea"/>
              <a:cs typeface="+mn-cs"/>
            </a:rPr>
            <a:t>(Statement of Partnership Support)</a:t>
          </a:r>
        </a:p>
      </dsp:txBody>
      <dsp:txXfrm>
        <a:off x="44183" y="3263762"/>
        <a:ext cx="1506863" cy="1373819"/>
      </dsp:txXfrm>
    </dsp:sp>
    <dsp:sp modelId="{4C5B4401-F996-4326-AF73-DF852306A485}">
      <dsp:nvSpPr>
        <dsp:cNvPr id="0" name=""/>
        <dsp:cNvSpPr/>
      </dsp:nvSpPr>
      <dsp:spPr>
        <a:xfrm>
          <a:off x="1441"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City of St. Paul</a:t>
          </a:r>
        </a:p>
      </dsp:txBody>
      <dsp:txXfrm>
        <a:off x="12745" y="1622882"/>
        <a:ext cx="363322" cy="1436695"/>
      </dsp:txXfrm>
    </dsp:sp>
    <dsp:sp modelId="{3685F210-5065-45CE-8BED-9F273D478AA9}">
      <dsp:nvSpPr>
        <dsp:cNvPr id="0" name=""/>
        <dsp:cNvSpPr/>
      </dsp:nvSpPr>
      <dsp:spPr>
        <a:xfrm>
          <a:off x="403580"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MnDOT/FHWA</a:t>
          </a:r>
        </a:p>
      </dsp:txBody>
      <dsp:txXfrm>
        <a:off x="414884" y="1622882"/>
        <a:ext cx="363322" cy="1436695"/>
      </dsp:txXfrm>
    </dsp:sp>
    <dsp:sp modelId="{FB0414BC-76CB-45EE-8E15-441416FACB67}">
      <dsp:nvSpPr>
        <dsp:cNvPr id="0" name=""/>
        <dsp:cNvSpPr/>
      </dsp:nvSpPr>
      <dsp:spPr>
        <a:xfrm>
          <a:off x="805719"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Metropolitan Council</a:t>
          </a:r>
        </a:p>
      </dsp:txBody>
      <dsp:txXfrm>
        <a:off x="817023" y="1622882"/>
        <a:ext cx="363322" cy="1436695"/>
      </dsp:txXfrm>
    </dsp:sp>
    <dsp:sp modelId="{6B711D33-60E2-4DC9-A9D7-3194EB93E098}">
      <dsp:nvSpPr>
        <dsp:cNvPr id="0" name=""/>
        <dsp:cNvSpPr/>
      </dsp:nvSpPr>
      <dsp:spPr>
        <a:xfrm>
          <a:off x="1207858"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Ramsey County</a:t>
          </a:r>
        </a:p>
      </dsp:txBody>
      <dsp:txXfrm>
        <a:off x="1219162" y="1622882"/>
        <a:ext cx="363322" cy="1436695"/>
      </dsp:txXfrm>
    </dsp:sp>
    <dsp:sp modelId="{193922BC-CBE9-40E2-8F76-476825C77B91}">
      <dsp:nvSpPr>
        <dsp:cNvPr id="0" name=""/>
        <dsp:cNvSpPr/>
      </dsp:nvSpPr>
      <dsp:spPr>
        <a:xfrm>
          <a:off x="1626206" y="3221020"/>
          <a:ext cx="1592347" cy="1459303"/>
        </a:xfrm>
        <a:prstGeom prst="roundRect">
          <a:avLst>
            <a:gd name="adj" fmla="val 10000"/>
          </a:avLst>
        </a:prstGeom>
        <a:solidFill>
          <a:sysClr val="window" lastClr="FFFFFF">
            <a:hueOff val="0"/>
            <a:satOff val="0"/>
            <a:lumOff val="0"/>
            <a:alphaOff val="0"/>
          </a:sysClr>
        </a:solidFill>
        <a:ln w="19050" cap="flat" cmpd="sng" algn="ctr">
          <a:solidFill>
            <a:srgbClr val="7030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ysClr val="windowText" lastClr="000000">
                  <a:hueOff val="0"/>
                  <a:satOff val="0"/>
                  <a:lumOff val="0"/>
                  <a:alphaOff val="0"/>
                </a:sysClr>
              </a:solidFill>
              <a:latin typeface="Calibri" panose="020F0502020204030204"/>
              <a:ea typeface="+mn-ea"/>
              <a:cs typeface="+mn-cs"/>
            </a:rPr>
            <a:t>RLB Advisory Board </a:t>
          </a:r>
        </a:p>
        <a:p>
          <a:pPr marL="0" lvl="0" indent="0" algn="ctr" defTabSz="533400">
            <a:lnSpc>
              <a:spcPct val="90000"/>
            </a:lnSpc>
            <a:spcBef>
              <a:spcPct val="0"/>
            </a:spcBef>
            <a:spcAft>
              <a:spcPct val="35000"/>
            </a:spcAft>
            <a:buNone/>
          </a:pPr>
          <a:r>
            <a:rPr lang="en-US" sz="1200" b="0" kern="1200">
              <a:solidFill>
                <a:sysClr val="windowText" lastClr="000000">
                  <a:hueOff val="0"/>
                  <a:satOff val="0"/>
                  <a:lumOff val="0"/>
                  <a:alphaOff val="0"/>
                </a:sysClr>
              </a:solidFill>
              <a:latin typeface="Calibri" panose="020F0502020204030204"/>
              <a:ea typeface="+mn-ea"/>
              <a:cs typeface="+mn-cs"/>
            </a:rPr>
            <a:t>(Viable Path/Project)</a:t>
          </a:r>
        </a:p>
      </dsp:txBody>
      <dsp:txXfrm>
        <a:off x="1668948" y="3263762"/>
        <a:ext cx="1506863" cy="1373819"/>
      </dsp:txXfrm>
    </dsp:sp>
    <dsp:sp modelId="{5C50E0B9-209E-4608-A35B-99B72024B652}">
      <dsp:nvSpPr>
        <dsp:cNvPr id="0" name=""/>
        <dsp:cNvSpPr/>
      </dsp:nvSpPr>
      <dsp:spPr>
        <a:xfrm>
          <a:off x="1626206"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30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dirty="0">
              <a:solidFill>
                <a:sysClr val="windowText" lastClr="000000">
                  <a:hueOff val="0"/>
                  <a:satOff val="0"/>
                  <a:lumOff val="0"/>
                  <a:alphaOff val="0"/>
                </a:sysClr>
              </a:solidFill>
              <a:latin typeface="Calibri" panose="020F0502020204030204"/>
              <a:ea typeface="+mn-ea"/>
              <a:cs typeface="+mn-cs"/>
            </a:rPr>
            <a:t>C-Executive Fund Development Campaign</a:t>
          </a:r>
        </a:p>
      </dsp:txBody>
      <dsp:txXfrm>
        <a:off x="1637510" y="1622882"/>
        <a:ext cx="363322" cy="1436695"/>
      </dsp:txXfrm>
    </dsp:sp>
    <dsp:sp modelId="{00F3010E-0E1D-4D7B-A198-6DD3F86ADB7C}">
      <dsp:nvSpPr>
        <dsp:cNvPr id="0" name=""/>
        <dsp:cNvSpPr/>
      </dsp:nvSpPr>
      <dsp:spPr>
        <a:xfrm>
          <a:off x="2028345"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30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Technical Guidance &amp; Expertise</a:t>
          </a:r>
        </a:p>
      </dsp:txBody>
      <dsp:txXfrm>
        <a:off x="2039649" y="1622882"/>
        <a:ext cx="363322" cy="1436695"/>
      </dsp:txXfrm>
    </dsp:sp>
    <dsp:sp modelId="{39979C44-4899-415E-844B-D524317B696F}">
      <dsp:nvSpPr>
        <dsp:cNvPr id="0" name=""/>
        <dsp:cNvSpPr/>
      </dsp:nvSpPr>
      <dsp:spPr>
        <a:xfrm>
          <a:off x="2430484"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30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Legal Land Use</a:t>
          </a:r>
        </a:p>
      </dsp:txBody>
      <dsp:txXfrm>
        <a:off x="2441788" y="1622882"/>
        <a:ext cx="363322" cy="1436695"/>
      </dsp:txXfrm>
    </dsp:sp>
    <dsp:sp modelId="{89716D2D-4C53-417E-A738-54224EB07ED7}">
      <dsp:nvSpPr>
        <dsp:cNvPr id="0" name=""/>
        <dsp:cNvSpPr/>
      </dsp:nvSpPr>
      <dsp:spPr>
        <a:xfrm>
          <a:off x="2832623" y="1611578"/>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30A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Viable Project</a:t>
          </a:r>
        </a:p>
      </dsp:txBody>
      <dsp:txXfrm>
        <a:off x="2843927" y="1622882"/>
        <a:ext cx="363322" cy="1436695"/>
      </dsp:txXfrm>
    </dsp:sp>
    <dsp:sp modelId="{CAFEEDB7-3F4A-43CB-B32A-B41494ABA73D}">
      <dsp:nvSpPr>
        <dsp:cNvPr id="0" name=""/>
        <dsp:cNvSpPr/>
      </dsp:nvSpPr>
      <dsp:spPr>
        <a:xfrm>
          <a:off x="3250971" y="3221020"/>
          <a:ext cx="8307143" cy="1459303"/>
        </a:xfrm>
        <a:prstGeom prst="roundRect">
          <a:avLst>
            <a:gd name="adj" fmla="val 10000"/>
          </a:avLst>
        </a:prstGeom>
        <a:solidFill>
          <a:sysClr val="window" lastClr="FFFFFF">
            <a:hueOff val="0"/>
            <a:satOff val="0"/>
            <a:lumOff val="0"/>
            <a:alphaOff val="0"/>
          </a:sysClr>
        </a:solidFill>
        <a:ln w="19050" cap="flat" cmpd="sng" algn="ctr">
          <a:solidFill>
            <a:schemeClr val="accent4"/>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ysClr val="windowText" lastClr="000000">
                  <a:hueOff val="0"/>
                  <a:satOff val="0"/>
                  <a:lumOff val="0"/>
                  <a:alphaOff val="0"/>
                </a:sysClr>
              </a:solidFill>
              <a:latin typeface="Calibri" panose="020F0502020204030204"/>
              <a:ea typeface="+mn-ea"/>
              <a:cs typeface="+mn-cs"/>
            </a:rPr>
            <a:t>RLB Community Task Force Topic Areas</a:t>
          </a:r>
        </a:p>
      </dsp:txBody>
      <dsp:txXfrm>
        <a:off x="3293713" y="3263762"/>
        <a:ext cx="8221659" cy="1373819"/>
      </dsp:txXfrm>
    </dsp:sp>
    <dsp:sp modelId="{537B1738-2CCB-4531-B9E8-D986ECF8A16A}">
      <dsp:nvSpPr>
        <dsp:cNvPr id="0" name=""/>
        <dsp:cNvSpPr/>
      </dsp:nvSpPr>
      <dsp:spPr>
        <a:xfrm>
          <a:off x="3250971" y="1611578"/>
          <a:ext cx="1173999" cy="1459303"/>
        </a:xfrm>
        <a:prstGeom prst="roundRect">
          <a:avLst>
            <a:gd name="adj" fmla="val 10000"/>
          </a:avLst>
        </a:prstGeom>
        <a:solidFill>
          <a:sysClr val="window" lastClr="FFFFFF">
            <a:hueOff val="0"/>
            <a:satOff val="0"/>
            <a:lumOff val="0"/>
            <a:alphaOff val="0"/>
          </a:sysClr>
        </a:solidFill>
        <a:ln w="19050" cap="flat" cmpd="sng" algn="ctr">
          <a:solidFill>
            <a:schemeClr val="accent4">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Calibri" panose="020F0502020204030204"/>
              <a:ea typeface="+mn-ea"/>
              <a:cs typeface="+mn-cs"/>
            </a:rPr>
            <a:t>Topic 1</a:t>
          </a:r>
        </a:p>
        <a:p>
          <a:pPr marL="0" lvl="0" indent="0" algn="ctr" defTabSz="533400">
            <a:lnSpc>
              <a:spcPct val="90000"/>
            </a:lnSpc>
            <a:spcBef>
              <a:spcPct val="0"/>
            </a:spcBef>
            <a:spcAft>
              <a:spcPct val="35000"/>
            </a:spcAft>
            <a:buNone/>
          </a:pPr>
          <a:r>
            <a:rPr lang="en-US" sz="1200" b="0" kern="1200">
              <a:solidFill>
                <a:sysClr val="windowText" lastClr="000000">
                  <a:hueOff val="0"/>
                  <a:satOff val="0"/>
                  <a:lumOff val="0"/>
                  <a:alphaOff val="0"/>
                </a:sysClr>
              </a:solidFill>
              <a:latin typeface="Calibri" panose="020F0502020204030204"/>
              <a:ea typeface="+mn-ea"/>
              <a:cs typeface="+mn-cs"/>
            </a:rPr>
            <a:t>Housing</a:t>
          </a:r>
        </a:p>
      </dsp:txBody>
      <dsp:txXfrm>
        <a:off x="3285356" y="1645963"/>
        <a:ext cx="1105229" cy="1390533"/>
      </dsp:txXfrm>
    </dsp:sp>
    <dsp:sp modelId="{9043C856-3789-4C4C-B56C-E663CB8BC903}">
      <dsp:nvSpPr>
        <dsp:cNvPr id="0" name=""/>
        <dsp:cNvSpPr/>
      </dsp:nvSpPr>
      <dsp:spPr>
        <a:xfrm>
          <a:off x="3266980"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4">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Gentrification</a:t>
          </a:r>
        </a:p>
      </dsp:txBody>
      <dsp:txXfrm>
        <a:off x="3278284" y="13439"/>
        <a:ext cx="363322" cy="1436695"/>
      </dsp:txXfrm>
    </dsp:sp>
    <dsp:sp modelId="{5CDFEF67-DA7F-46C8-92A7-5095760D9448}">
      <dsp:nvSpPr>
        <dsp:cNvPr id="0" name=""/>
        <dsp:cNvSpPr/>
      </dsp:nvSpPr>
      <dsp:spPr>
        <a:xfrm>
          <a:off x="3661014"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4">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Affordability</a:t>
          </a:r>
        </a:p>
      </dsp:txBody>
      <dsp:txXfrm>
        <a:off x="3672318" y="13439"/>
        <a:ext cx="363322" cy="1436695"/>
      </dsp:txXfrm>
    </dsp:sp>
    <dsp:sp modelId="{9067B9D9-04A5-473E-9242-98D79B20450A}">
      <dsp:nvSpPr>
        <dsp:cNvPr id="0" name=""/>
        <dsp:cNvSpPr/>
      </dsp:nvSpPr>
      <dsp:spPr>
        <a:xfrm>
          <a:off x="4055049"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4">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Displacement</a:t>
          </a:r>
        </a:p>
      </dsp:txBody>
      <dsp:txXfrm>
        <a:off x="4066353" y="13439"/>
        <a:ext cx="363322" cy="1436695"/>
      </dsp:txXfrm>
    </dsp:sp>
    <dsp:sp modelId="{8F3BA618-E3D7-42B7-9444-D5C361061D8F}">
      <dsp:nvSpPr>
        <dsp:cNvPr id="0" name=""/>
        <dsp:cNvSpPr/>
      </dsp:nvSpPr>
      <dsp:spPr>
        <a:xfrm>
          <a:off x="4441180" y="1611578"/>
          <a:ext cx="1962068" cy="1459303"/>
        </a:xfrm>
        <a:prstGeom prst="roundRect">
          <a:avLst>
            <a:gd name="adj" fmla="val 10000"/>
          </a:avLst>
        </a:prstGeom>
        <a:solidFill>
          <a:sysClr val="window" lastClr="FFFFFF">
            <a:hueOff val="0"/>
            <a:satOff val="0"/>
            <a:lumOff val="0"/>
            <a:alphaOff val="0"/>
          </a:sysClr>
        </a:solidFill>
        <a:ln w="19050" cap="flat" cmpd="sng" algn="ctr">
          <a:solidFill>
            <a:schemeClr val="accent5">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Calibri" panose="020F0502020204030204"/>
              <a:ea typeface="+mn-ea"/>
              <a:cs typeface="+mn-cs"/>
            </a:rPr>
            <a:t>Topic 2</a:t>
          </a:r>
        </a:p>
        <a:p>
          <a:pPr marL="0" lvl="0" indent="0" algn="ctr" defTabSz="533400">
            <a:lnSpc>
              <a:spcPct val="90000"/>
            </a:lnSpc>
            <a:spcBef>
              <a:spcPct val="0"/>
            </a:spcBef>
            <a:spcAft>
              <a:spcPct val="35000"/>
            </a:spcAft>
            <a:buNone/>
          </a:pPr>
          <a:r>
            <a:rPr lang="en-US" sz="1200" b="0" kern="1200" dirty="0">
              <a:solidFill>
                <a:sysClr val="windowText" lastClr="000000">
                  <a:hueOff val="0"/>
                  <a:satOff val="0"/>
                  <a:lumOff val="0"/>
                  <a:alphaOff val="0"/>
                </a:sysClr>
              </a:solidFill>
              <a:latin typeface="Calibri" panose="020F0502020204030204"/>
              <a:ea typeface="+mn-ea"/>
              <a:cs typeface="+mn-cs"/>
            </a:rPr>
            <a:t>Development</a:t>
          </a:r>
        </a:p>
      </dsp:txBody>
      <dsp:txXfrm>
        <a:off x="4483922" y="1654320"/>
        <a:ext cx="1876584" cy="1373819"/>
      </dsp:txXfrm>
    </dsp:sp>
    <dsp:sp modelId="{53C8492D-0EA1-4F7A-8218-04523252F02D}">
      <dsp:nvSpPr>
        <dsp:cNvPr id="0" name=""/>
        <dsp:cNvSpPr/>
      </dsp:nvSpPr>
      <dsp:spPr>
        <a:xfrm>
          <a:off x="4457188"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5">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dirty="0">
              <a:solidFill>
                <a:sysClr val="windowText" lastClr="000000">
                  <a:hueOff val="0"/>
                  <a:satOff val="0"/>
                  <a:lumOff val="0"/>
                  <a:alphaOff val="0"/>
                </a:sysClr>
              </a:solidFill>
              <a:latin typeface="Calibri" panose="020F0502020204030204"/>
              <a:ea typeface="+mn-ea"/>
              <a:cs typeface="+mn-cs"/>
            </a:rPr>
            <a:t>Jobs  &amp; Workforce Pathways</a:t>
          </a:r>
        </a:p>
      </dsp:txBody>
      <dsp:txXfrm>
        <a:off x="4468492" y="13439"/>
        <a:ext cx="363322" cy="1436695"/>
      </dsp:txXfrm>
    </dsp:sp>
    <dsp:sp modelId="{BFC482E0-6E61-4CDF-ADDD-37B83D2A46D8}">
      <dsp:nvSpPr>
        <dsp:cNvPr id="0" name=""/>
        <dsp:cNvSpPr/>
      </dsp:nvSpPr>
      <dsp:spPr>
        <a:xfrm>
          <a:off x="4851223"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5">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Business Opportunities &amp; Development</a:t>
          </a:r>
        </a:p>
      </dsp:txBody>
      <dsp:txXfrm>
        <a:off x="4862527" y="13439"/>
        <a:ext cx="363322" cy="1436695"/>
      </dsp:txXfrm>
    </dsp:sp>
    <dsp:sp modelId="{F8D3A041-3A68-4EAB-B0BB-6E9C0638772A}">
      <dsp:nvSpPr>
        <dsp:cNvPr id="0" name=""/>
        <dsp:cNvSpPr/>
      </dsp:nvSpPr>
      <dsp:spPr>
        <a:xfrm>
          <a:off x="5229249"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5">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Equitable Development</a:t>
          </a:r>
        </a:p>
      </dsp:txBody>
      <dsp:txXfrm>
        <a:off x="5240553" y="13439"/>
        <a:ext cx="363322" cy="1436695"/>
      </dsp:txXfrm>
    </dsp:sp>
    <dsp:sp modelId="{54653248-C51D-4D25-9605-2BFA77966109}">
      <dsp:nvSpPr>
        <dsp:cNvPr id="0" name=""/>
        <dsp:cNvSpPr/>
      </dsp:nvSpPr>
      <dsp:spPr>
        <a:xfrm>
          <a:off x="5623283"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5">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Wealth Building</a:t>
          </a:r>
        </a:p>
      </dsp:txBody>
      <dsp:txXfrm>
        <a:off x="5634587" y="13439"/>
        <a:ext cx="363322" cy="1436695"/>
      </dsp:txXfrm>
    </dsp:sp>
    <dsp:sp modelId="{4E5A6F74-BB9B-440F-B73E-25B3AF5BB344}">
      <dsp:nvSpPr>
        <dsp:cNvPr id="0" name=""/>
        <dsp:cNvSpPr/>
      </dsp:nvSpPr>
      <dsp:spPr>
        <a:xfrm>
          <a:off x="6017318"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accent5">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Ecological Economy</a:t>
          </a:r>
        </a:p>
      </dsp:txBody>
      <dsp:txXfrm>
        <a:off x="6028622" y="13439"/>
        <a:ext cx="363322" cy="1436695"/>
      </dsp:txXfrm>
    </dsp:sp>
    <dsp:sp modelId="{3839E72D-6BE8-4D0A-8698-987B33C14A70}">
      <dsp:nvSpPr>
        <dsp:cNvPr id="0" name=""/>
        <dsp:cNvSpPr/>
      </dsp:nvSpPr>
      <dsp:spPr>
        <a:xfrm>
          <a:off x="6419457" y="1611578"/>
          <a:ext cx="1568033" cy="1459303"/>
        </a:xfrm>
        <a:prstGeom prst="roundRect">
          <a:avLst>
            <a:gd name="adj" fmla="val 10000"/>
          </a:avLst>
        </a:prstGeom>
        <a:solidFill>
          <a:sysClr val="window" lastClr="FFFFFF">
            <a:hueOff val="0"/>
            <a:satOff val="0"/>
            <a:lumOff val="0"/>
            <a:alphaOff val="0"/>
          </a:sysClr>
        </a:solidFill>
        <a:ln w="19050" cap="flat" cmpd="sng" algn="ctr">
          <a:solidFill>
            <a:srgbClr val="70AD47">
              <a:lumMod val="7500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Calibri" panose="020F0502020204030204"/>
              <a:ea typeface="+mn-ea"/>
              <a:cs typeface="+mn-cs"/>
            </a:rPr>
            <a:t>Topic 3</a:t>
          </a:r>
        </a:p>
        <a:p>
          <a:pPr marL="0" lvl="0" indent="0" algn="ctr" defTabSz="533400">
            <a:lnSpc>
              <a:spcPct val="90000"/>
            </a:lnSpc>
            <a:spcBef>
              <a:spcPct val="0"/>
            </a:spcBef>
            <a:spcAft>
              <a:spcPct val="35000"/>
            </a:spcAft>
            <a:buNone/>
          </a:pPr>
          <a:r>
            <a:rPr lang="en-US" sz="1200" b="0" kern="1200" dirty="0">
              <a:solidFill>
                <a:sysClr val="windowText" lastClr="000000">
                  <a:hueOff val="0"/>
                  <a:satOff val="0"/>
                  <a:lumOff val="0"/>
                  <a:alphaOff val="0"/>
                </a:sysClr>
              </a:solidFill>
              <a:latin typeface="Calibri" panose="020F0502020204030204"/>
              <a:ea typeface="+mn-ea"/>
              <a:cs typeface="+mn-cs"/>
            </a:rPr>
            <a:t>Health</a:t>
          </a:r>
        </a:p>
      </dsp:txBody>
      <dsp:txXfrm>
        <a:off x="6462199" y="1654320"/>
        <a:ext cx="1482549" cy="1373819"/>
      </dsp:txXfrm>
    </dsp:sp>
    <dsp:sp modelId="{0875196B-FA6C-46DC-9B2E-1A3034669233}">
      <dsp:nvSpPr>
        <dsp:cNvPr id="0" name=""/>
        <dsp:cNvSpPr/>
      </dsp:nvSpPr>
      <dsp:spPr>
        <a:xfrm>
          <a:off x="6419457"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AD47">
              <a:lumMod val="7500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Green &amp; Open Spaces</a:t>
          </a:r>
        </a:p>
      </dsp:txBody>
      <dsp:txXfrm>
        <a:off x="6430761" y="13439"/>
        <a:ext cx="363322" cy="1436695"/>
      </dsp:txXfrm>
    </dsp:sp>
    <dsp:sp modelId="{CC95093E-E3A8-4BF5-9C25-36CA76CBB15E}">
      <dsp:nvSpPr>
        <dsp:cNvPr id="0" name=""/>
        <dsp:cNvSpPr/>
      </dsp:nvSpPr>
      <dsp:spPr>
        <a:xfrm>
          <a:off x="6813492"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AD47">
              <a:lumMod val="7500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Social Determinants of Healthy Communities</a:t>
          </a:r>
        </a:p>
      </dsp:txBody>
      <dsp:txXfrm>
        <a:off x="6824796" y="13439"/>
        <a:ext cx="363322" cy="1436695"/>
      </dsp:txXfrm>
    </dsp:sp>
    <dsp:sp modelId="{9F714EE5-553D-49A4-BE0A-8A45F6A2DD1B}">
      <dsp:nvSpPr>
        <dsp:cNvPr id="0" name=""/>
        <dsp:cNvSpPr/>
      </dsp:nvSpPr>
      <dsp:spPr>
        <a:xfrm>
          <a:off x="7207526"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AD47">
              <a:lumMod val="7500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Sustainability</a:t>
          </a:r>
        </a:p>
      </dsp:txBody>
      <dsp:txXfrm>
        <a:off x="7218830" y="13439"/>
        <a:ext cx="363322" cy="1436695"/>
      </dsp:txXfrm>
    </dsp:sp>
    <dsp:sp modelId="{5C873B61-2A1C-4299-9668-1E67A6B86EDE}">
      <dsp:nvSpPr>
        <dsp:cNvPr id="0" name=""/>
        <dsp:cNvSpPr/>
      </dsp:nvSpPr>
      <dsp:spPr>
        <a:xfrm>
          <a:off x="7601561"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70AD47">
              <a:lumMod val="7500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Urban Farming</a:t>
          </a:r>
        </a:p>
      </dsp:txBody>
      <dsp:txXfrm>
        <a:off x="7612865" y="13439"/>
        <a:ext cx="363322" cy="1436695"/>
      </dsp:txXfrm>
    </dsp:sp>
    <dsp:sp modelId="{5172FA44-098E-4355-8E02-522A361808F1}">
      <dsp:nvSpPr>
        <dsp:cNvPr id="0" name=""/>
        <dsp:cNvSpPr/>
      </dsp:nvSpPr>
      <dsp:spPr>
        <a:xfrm>
          <a:off x="8003700" y="1611578"/>
          <a:ext cx="1173999" cy="1459303"/>
        </a:xfrm>
        <a:prstGeom prst="roundRect">
          <a:avLst>
            <a:gd name="adj" fmla="val 10000"/>
          </a:avLst>
        </a:prstGeom>
        <a:solidFill>
          <a:sysClr val="window" lastClr="FFFFFF">
            <a:hueOff val="0"/>
            <a:satOff val="0"/>
            <a:lumOff val="0"/>
            <a:alphaOff val="0"/>
          </a:sysClr>
        </a:solidFill>
        <a:ln w="19050" cap="flat" cmpd="sng" algn="ctr">
          <a:solidFill>
            <a:srgbClr val="0070C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Calibri" panose="020F0502020204030204"/>
              <a:ea typeface="+mn-ea"/>
              <a:cs typeface="+mn-cs"/>
            </a:rPr>
            <a:t>Topic 4</a:t>
          </a:r>
        </a:p>
        <a:p>
          <a:pPr marL="0" lvl="0" indent="0" algn="ctr" defTabSz="533400">
            <a:lnSpc>
              <a:spcPct val="90000"/>
            </a:lnSpc>
            <a:spcBef>
              <a:spcPct val="0"/>
            </a:spcBef>
            <a:spcAft>
              <a:spcPct val="35000"/>
            </a:spcAft>
            <a:buNone/>
          </a:pPr>
          <a:r>
            <a:rPr lang="en-US" sz="1200" b="0" kern="1200" dirty="0">
              <a:solidFill>
                <a:sysClr val="windowText" lastClr="000000">
                  <a:hueOff val="0"/>
                  <a:satOff val="0"/>
                  <a:lumOff val="0"/>
                  <a:alphaOff val="0"/>
                </a:sysClr>
              </a:solidFill>
              <a:latin typeface="Calibri" panose="020F0502020204030204"/>
              <a:ea typeface="+mn-ea"/>
              <a:cs typeface="+mn-cs"/>
            </a:rPr>
            <a:t>History, Cultural &amp; Arts Area</a:t>
          </a:r>
        </a:p>
      </dsp:txBody>
      <dsp:txXfrm>
        <a:off x="8038085" y="1645963"/>
        <a:ext cx="1105229" cy="1390533"/>
      </dsp:txXfrm>
    </dsp:sp>
    <dsp:sp modelId="{9F72E116-E7C7-416D-951A-1384540A6EDE}">
      <dsp:nvSpPr>
        <dsp:cNvPr id="0" name=""/>
        <dsp:cNvSpPr/>
      </dsp:nvSpPr>
      <dsp:spPr>
        <a:xfrm>
          <a:off x="8003700"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0070C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Cultural Study &amp; Historic Boundries</a:t>
          </a:r>
        </a:p>
      </dsp:txBody>
      <dsp:txXfrm>
        <a:off x="8015004" y="13439"/>
        <a:ext cx="363322" cy="1436695"/>
      </dsp:txXfrm>
    </dsp:sp>
    <dsp:sp modelId="{A3DE58B4-0D85-489C-B26D-27B7C36090AA}">
      <dsp:nvSpPr>
        <dsp:cNvPr id="0" name=""/>
        <dsp:cNvSpPr/>
      </dsp:nvSpPr>
      <dsp:spPr>
        <a:xfrm>
          <a:off x="8397734"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0070C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Museum, Visitor Center &amp; Tours</a:t>
          </a:r>
        </a:p>
      </dsp:txBody>
      <dsp:txXfrm>
        <a:off x="8409038" y="13439"/>
        <a:ext cx="363322" cy="1436695"/>
      </dsp:txXfrm>
    </dsp:sp>
    <dsp:sp modelId="{74CB53D4-C44C-43CA-AFA8-078A9D0B32F9}">
      <dsp:nvSpPr>
        <dsp:cNvPr id="0" name=""/>
        <dsp:cNvSpPr/>
      </dsp:nvSpPr>
      <dsp:spPr>
        <a:xfrm>
          <a:off x="8791769"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0070C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Art &amp; Entertainment</a:t>
          </a:r>
        </a:p>
      </dsp:txBody>
      <dsp:txXfrm>
        <a:off x="8803073" y="13439"/>
        <a:ext cx="363322" cy="1436695"/>
      </dsp:txXfrm>
    </dsp:sp>
    <dsp:sp modelId="{2BCF8B53-5803-4EEA-955B-1575943681C3}">
      <dsp:nvSpPr>
        <dsp:cNvPr id="0" name=""/>
        <dsp:cNvSpPr/>
      </dsp:nvSpPr>
      <dsp:spPr>
        <a:xfrm>
          <a:off x="9193908" y="1611578"/>
          <a:ext cx="1173999" cy="1459303"/>
        </a:xfrm>
        <a:prstGeom prst="roundRect">
          <a:avLst>
            <a:gd name="adj" fmla="val 10000"/>
          </a:avLst>
        </a:prstGeom>
        <a:solidFill>
          <a:sysClr val="window" lastClr="FFFFFF">
            <a:hueOff val="0"/>
            <a:satOff val="0"/>
            <a:lumOff val="0"/>
            <a:alphaOff val="0"/>
          </a:sys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Calibri" panose="020F0502020204030204"/>
              <a:ea typeface="+mn-ea"/>
              <a:cs typeface="+mn-cs"/>
            </a:rPr>
            <a:t>Topic 5/6</a:t>
          </a:r>
        </a:p>
        <a:p>
          <a:pPr marL="0" lvl="0" indent="0" algn="ctr" defTabSz="533400">
            <a:lnSpc>
              <a:spcPct val="90000"/>
            </a:lnSpc>
            <a:spcBef>
              <a:spcPct val="0"/>
            </a:spcBef>
            <a:spcAft>
              <a:spcPct val="35000"/>
            </a:spcAft>
            <a:buNone/>
          </a:pPr>
          <a:r>
            <a:rPr lang="en-US" sz="1200" b="0" kern="1200">
              <a:solidFill>
                <a:sysClr val="windowText" lastClr="000000">
                  <a:hueOff val="0"/>
                  <a:satOff val="0"/>
                  <a:lumOff val="0"/>
                  <a:alphaOff val="0"/>
                </a:sysClr>
              </a:solidFill>
              <a:latin typeface="Calibri" panose="020F0502020204030204"/>
              <a:ea typeface="+mn-ea"/>
              <a:cs typeface="+mn-cs"/>
            </a:rPr>
            <a:t>Education &amp; Programs</a:t>
          </a:r>
        </a:p>
      </dsp:txBody>
      <dsp:txXfrm>
        <a:off x="9228293" y="1645963"/>
        <a:ext cx="1105229" cy="1390533"/>
      </dsp:txXfrm>
    </dsp:sp>
    <dsp:sp modelId="{74D091D9-DC55-4232-BDB9-13A348C4B9E8}">
      <dsp:nvSpPr>
        <dsp:cNvPr id="0" name=""/>
        <dsp:cNvSpPr/>
      </dsp:nvSpPr>
      <dsp:spPr>
        <a:xfrm>
          <a:off x="9193908"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Youth</a:t>
          </a:r>
        </a:p>
      </dsp:txBody>
      <dsp:txXfrm>
        <a:off x="9205212" y="13439"/>
        <a:ext cx="363322" cy="1436695"/>
      </dsp:txXfrm>
    </dsp:sp>
    <dsp:sp modelId="{1DEAE4FE-AFCF-4675-823E-8AF3755F11D0}">
      <dsp:nvSpPr>
        <dsp:cNvPr id="0" name=""/>
        <dsp:cNvSpPr/>
      </dsp:nvSpPr>
      <dsp:spPr>
        <a:xfrm>
          <a:off x="9587943"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Families</a:t>
          </a:r>
        </a:p>
      </dsp:txBody>
      <dsp:txXfrm>
        <a:off x="9599247" y="13439"/>
        <a:ext cx="363322" cy="1436695"/>
      </dsp:txXfrm>
    </dsp:sp>
    <dsp:sp modelId="{9C1060E4-D223-4A5B-B851-0B3EBD2F7525}">
      <dsp:nvSpPr>
        <dsp:cNvPr id="0" name=""/>
        <dsp:cNvSpPr/>
      </dsp:nvSpPr>
      <dsp:spPr>
        <a:xfrm>
          <a:off x="9981977" y="2135"/>
          <a:ext cx="385930" cy="1459303"/>
        </a:xfrm>
        <a:prstGeom prst="roundRect">
          <a:avLst>
            <a:gd name="adj" fmla="val 10000"/>
          </a:avLst>
        </a:prstGeom>
        <a:solidFill>
          <a:sysClr val="window" lastClr="FFFFFF">
            <a:hueOff val="0"/>
            <a:satOff val="0"/>
            <a:lumOff val="0"/>
            <a:alphaOff val="0"/>
          </a:sysClr>
        </a:solidFill>
        <a:ln w="19050" cap="flat" cmpd="sng" algn="ctr">
          <a:solidFill>
            <a:srgbClr val="00B0F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Seniors</a:t>
          </a:r>
        </a:p>
      </dsp:txBody>
      <dsp:txXfrm>
        <a:off x="9993281" y="13439"/>
        <a:ext cx="363322" cy="1436695"/>
      </dsp:txXfrm>
    </dsp:sp>
    <dsp:sp modelId="{1FE40503-8B7E-4118-8F29-11C8655158B7}">
      <dsp:nvSpPr>
        <dsp:cNvPr id="0" name=""/>
        <dsp:cNvSpPr/>
      </dsp:nvSpPr>
      <dsp:spPr>
        <a:xfrm>
          <a:off x="10384116" y="1611578"/>
          <a:ext cx="1173999" cy="1459303"/>
        </a:xfrm>
        <a:prstGeom prst="roundRect">
          <a:avLst>
            <a:gd name="adj" fmla="val 10000"/>
          </a:avLst>
        </a:prstGeom>
        <a:solidFill>
          <a:sysClr val="window" lastClr="FFFFFF">
            <a:hueOff val="0"/>
            <a:satOff val="0"/>
            <a:lumOff val="0"/>
            <a:alphaOff val="0"/>
          </a:sys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Calibri" panose="020F0502020204030204"/>
              <a:ea typeface="+mn-ea"/>
              <a:cs typeface="+mn-cs"/>
            </a:rPr>
            <a:t>Topic 7</a:t>
          </a:r>
        </a:p>
        <a:p>
          <a:pPr marL="0" lvl="0" indent="0" algn="ctr" defTabSz="533400">
            <a:lnSpc>
              <a:spcPct val="90000"/>
            </a:lnSpc>
            <a:spcBef>
              <a:spcPct val="0"/>
            </a:spcBef>
            <a:spcAft>
              <a:spcPct val="35000"/>
            </a:spcAft>
            <a:buNone/>
          </a:pPr>
          <a:r>
            <a:rPr lang="en-US" sz="1200" b="0" kern="1200">
              <a:solidFill>
                <a:sysClr val="windowText" lastClr="000000">
                  <a:hueOff val="0"/>
                  <a:satOff val="0"/>
                  <a:lumOff val="0"/>
                  <a:alphaOff val="0"/>
                </a:sysClr>
              </a:solidFill>
              <a:latin typeface="Calibri" panose="020F0502020204030204"/>
              <a:ea typeface="+mn-ea"/>
              <a:cs typeface="+mn-cs"/>
            </a:rPr>
            <a:t>Transportation &amp; Mobility</a:t>
          </a:r>
        </a:p>
      </dsp:txBody>
      <dsp:txXfrm>
        <a:off x="10418501" y="1645963"/>
        <a:ext cx="1105229" cy="1390533"/>
      </dsp:txXfrm>
    </dsp:sp>
    <dsp:sp modelId="{42D19FF6-4196-483F-B38F-EDDC6057F006}">
      <dsp:nvSpPr>
        <dsp:cNvPr id="0" name=""/>
        <dsp:cNvSpPr/>
      </dsp:nvSpPr>
      <dsp:spPr>
        <a:xfrm>
          <a:off x="10384116"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Transit</a:t>
          </a:r>
        </a:p>
      </dsp:txBody>
      <dsp:txXfrm>
        <a:off x="10395420" y="13439"/>
        <a:ext cx="363322" cy="1436695"/>
      </dsp:txXfrm>
    </dsp:sp>
    <dsp:sp modelId="{298C5A3F-59A4-4A5C-8E16-EE3FAF5F1C5D}">
      <dsp:nvSpPr>
        <dsp:cNvPr id="0" name=""/>
        <dsp:cNvSpPr/>
      </dsp:nvSpPr>
      <dsp:spPr>
        <a:xfrm>
          <a:off x="10778151"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Bicycles</a:t>
          </a:r>
        </a:p>
      </dsp:txBody>
      <dsp:txXfrm>
        <a:off x="10789455" y="13439"/>
        <a:ext cx="363322" cy="1436695"/>
      </dsp:txXfrm>
    </dsp:sp>
    <dsp:sp modelId="{9E1663CE-14CD-4794-9C21-5E5977F42F83}">
      <dsp:nvSpPr>
        <dsp:cNvPr id="0" name=""/>
        <dsp:cNvSpPr/>
      </dsp:nvSpPr>
      <dsp:spPr>
        <a:xfrm>
          <a:off x="11172185" y="2135"/>
          <a:ext cx="385930" cy="1459303"/>
        </a:xfrm>
        <a:prstGeom prst="roundRect">
          <a:avLst>
            <a:gd name="adj" fmla="val 10000"/>
          </a:avLst>
        </a:prstGeom>
        <a:solidFill>
          <a:sysClr val="window" lastClr="FFFFFF">
            <a:hueOff val="0"/>
            <a:satOff val="0"/>
            <a:lumOff val="0"/>
            <a:alphaOff val="0"/>
          </a:sys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270"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baseline="0">
              <a:solidFill>
                <a:sysClr val="windowText" lastClr="000000">
                  <a:hueOff val="0"/>
                  <a:satOff val="0"/>
                  <a:lumOff val="0"/>
                  <a:alphaOff val="0"/>
                </a:sysClr>
              </a:solidFill>
              <a:latin typeface="Calibri" panose="020F0502020204030204"/>
              <a:ea typeface="+mn-ea"/>
              <a:cs typeface="+mn-cs"/>
            </a:rPr>
            <a:t>Pedestrian</a:t>
          </a:r>
        </a:p>
      </dsp:txBody>
      <dsp:txXfrm>
        <a:off x="11183489" y="13439"/>
        <a:ext cx="363322" cy="14366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046CE-F212-4115-BF55-8DCCE75305C6}" type="datetimeFigureOut">
              <a:rPr lang="en-US" smtClean="0"/>
              <a:t>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A0CBC-93DF-4A5B-9FF2-4A51EA2B96C5}" type="slidenum">
              <a:rPr lang="en-US" smtClean="0"/>
              <a:t>‹#›</a:t>
            </a:fld>
            <a:endParaRPr lang="en-US"/>
          </a:p>
        </p:txBody>
      </p:sp>
    </p:spTree>
    <p:extLst>
      <p:ext uri="{BB962C8B-B14F-4D97-AF65-F5344CB8AC3E}">
        <p14:creationId xmlns:p14="http://schemas.microsoft.com/office/powerpoint/2010/main" val="113735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south on Fisk</a:t>
            </a:r>
          </a:p>
        </p:txBody>
      </p:sp>
      <p:sp>
        <p:nvSpPr>
          <p:cNvPr id="4" name="Slide Number Placeholder 3"/>
          <p:cNvSpPr>
            <a:spLocks noGrp="1"/>
          </p:cNvSpPr>
          <p:nvPr>
            <p:ph type="sldNum" sz="quarter" idx="10"/>
          </p:nvPr>
        </p:nvSpPr>
        <p:spPr/>
        <p:txBody>
          <a:bodyPr/>
          <a:lstStyle/>
          <a:p>
            <a:pPr>
              <a:defRPr/>
            </a:pPr>
            <a:fld id="{579D9DC6-0369-2445-BB5F-DC4ED995CF43}" type="slidenum">
              <a:rPr lang="en-US" smtClean="0"/>
              <a:pPr>
                <a:defRPr/>
              </a:pPr>
              <a:t>15</a:t>
            </a:fld>
            <a:endParaRPr lang="en-US" dirty="0"/>
          </a:p>
        </p:txBody>
      </p:sp>
    </p:spTree>
    <p:extLst>
      <p:ext uri="{BB962C8B-B14F-4D97-AF65-F5344CB8AC3E}">
        <p14:creationId xmlns:p14="http://schemas.microsoft.com/office/powerpoint/2010/main" val="2610295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31</a:t>
            </a:fld>
            <a:endParaRPr lang="en-US"/>
          </a:p>
        </p:txBody>
      </p:sp>
    </p:spTree>
    <p:extLst>
      <p:ext uri="{BB962C8B-B14F-4D97-AF65-F5344CB8AC3E}">
        <p14:creationId xmlns:p14="http://schemas.microsoft.com/office/powerpoint/2010/main" val="154315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79D9DC6-0369-2445-BB5F-DC4ED995CF43}" type="slidenum">
              <a:rPr lang="en-US" smtClean="0"/>
              <a:pPr>
                <a:defRPr/>
              </a:pPr>
              <a:t>34</a:t>
            </a:fld>
            <a:endParaRPr lang="en-US" dirty="0"/>
          </a:p>
        </p:txBody>
      </p:sp>
    </p:spTree>
    <p:extLst>
      <p:ext uri="{BB962C8B-B14F-4D97-AF65-F5344CB8AC3E}">
        <p14:creationId xmlns:p14="http://schemas.microsoft.com/office/powerpoint/2010/main" val="424168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south on Fisk</a:t>
            </a:r>
          </a:p>
        </p:txBody>
      </p:sp>
      <p:sp>
        <p:nvSpPr>
          <p:cNvPr id="4" name="Slide Number Placeholder 3"/>
          <p:cNvSpPr>
            <a:spLocks noGrp="1"/>
          </p:cNvSpPr>
          <p:nvPr>
            <p:ph type="sldNum" sz="quarter" idx="10"/>
          </p:nvPr>
        </p:nvSpPr>
        <p:spPr/>
        <p:txBody>
          <a:bodyPr/>
          <a:lstStyle/>
          <a:p>
            <a:pPr>
              <a:defRPr/>
            </a:pPr>
            <a:fld id="{579D9DC6-0369-2445-BB5F-DC4ED995CF43}" type="slidenum">
              <a:rPr lang="en-US" smtClean="0"/>
              <a:pPr>
                <a:defRPr/>
              </a:pPr>
              <a:t>35</a:t>
            </a:fld>
            <a:endParaRPr lang="en-US" dirty="0"/>
          </a:p>
        </p:txBody>
      </p:sp>
    </p:spTree>
    <p:extLst>
      <p:ext uri="{BB962C8B-B14F-4D97-AF65-F5344CB8AC3E}">
        <p14:creationId xmlns:p14="http://schemas.microsoft.com/office/powerpoint/2010/main" val="3567956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Hoping we are creating a roadmap that could be used in other communities across the metro, or potentially</a:t>
            </a:r>
            <a:r>
              <a:rPr lang="en-US" baseline="0" dirty="0"/>
              <a:t> other parts of the state</a:t>
            </a:r>
          </a:p>
          <a:p>
            <a:pPr marL="171450" indent="-171450">
              <a:buFontTx/>
              <a:buChar char="-"/>
            </a:pPr>
            <a:r>
              <a:rPr lang="en-US" baseline="0" dirty="0"/>
              <a:t>Meetings with </a:t>
            </a:r>
            <a:r>
              <a:rPr lang="en-US" baseline="0" dirty="0" err="1"/>
              <a:t>MnDOT</a:t>
            </a:r>
            <a:r>
              <a:rPr lang="en-US" baseline="0" dirty="0"/>
              <a:t> every 2-3 weeks to identify areas of intersect such as shared property, air rights, ownership and maintenance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F08C6B-5E0D-4699-BDA4-D5CFCD63A0E5}"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07023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development occurs who are the primary, secondary, and/or tertiary beneficiaries. </a:t>
            </a:r>
            <a:r>
              <a:rPr lang="en-US" dirty="0"/>
              <a:t>Affordable Housing (Housing</a:t>
            </a:r>
            <a:r>
              <a:rPr lang="en-US" baseline="0" dirty="0"/>
              <a:t> Affordability) </a:t>
            </a: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17</a:t>
            </a:fld>
            <a:endParaRPr lang="en-US"/>
          </a:p>
        </p:txBody>
      </p:sp>
    </p:spTree>
    <p:extLst>
      <p:ext uri="{BB962C8B-B14F-4D97-AF65-F5344CB8AC3E}">
        <p14:creationId xmlns:p14="http://schemas.microsoft.com/office/powerpoint/2010/main" val="399017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a:t>
            </a:r>
            <a:r>
              <a:rPr lang="en-US" baseline="0" dirty="0"/>
              <a:t> Light Rail Project</a:t>
            </a: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21</a:t>
            </a:fld>
            <a:endParaRPr lang="en-US"/>
          </a:p>
        </p:txBody>
      </p:sp>
    </p:spTree>
    <p:extLst>
      <p:ext uri="{BB962C8B-B14F-4D97-AF65-F5344CB8AC3E}">
        <p14:creationId xmlns:p14="http://schemas.microsoft.com/office/powerpoint/2010/main" val="176926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approach is a restorative one. One that is based on community building. But before we can get there we will need to understand the stakeholder ecosystem – and to leverage what currently exists that is responding to a variety of challenges that face communities independent of development brings – Displacement, Affordability, Negative Gentrification.  </a:t>
            </a:r>
            <a:r>
              <a:rPr lang="en-US" b="1" baseline="0" dirty="0"/>
              <a:t>“more than a bridge”</a:t>
            </a:r>
            <a:endParaRPr lang="en-US" b="1" dirty="0"/>
          </a:p>
        </p:txBody>
      </p:sp>
      <p:sp>
        <p:nvSpPr>
          <p:cNvPr id="4" name="Slide Number Placeholder 3"/>
          <p:cNvSpPr>
            <a:spLocks noGrp="1"/>
          </p:cNvSpPr>
          <p:nvPr>
            <p:ph type="sldNum" sz="quarter" idx="10"/>
          </p:nvPr>
        </p:nvSpPr>
        <p:spPr/>
        <p:txBody>
          <a:bodyPr/>
          <a:lstStyle/>
          <a:p>
            <a:fld id="{F2C46EA6-3E98-4990-8FB0-93A9EA02D492}" type="slidenum">
              <a:rPr lang="en-US" smtClean="0"/>
              <a:t>23</a:t>
            </a:fld>
            <a:endParaRPr lang="en-US"/>
          </a:p>
        </p:txBody>
      </p:sp>
    </p:spTree>
    <p:extLst>
      <p:ext uri="{BB962C8B-B14F-4D97-AF65-F5344CB8AC3E}">
        <p14:creationId xmlns:p14="http://schemas.microsoft.com/office/powerpoint/2010/main" val="149629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ULI Report had several recommendations for Reconnect Rondo – and noted</a:t>
            </a:r>
            <a:r>
              <a:rPr lang="en-US" baseline="0" dirty="0"/>
              <a:t> specific opportunities that could result from this proposition</a:t>
            </a:r>
            <a:endParaRPr lang="en-US" dirty="0"/>
          </a:p>
          <a:p>
            <a:pPr marL="171450" indent="-171450">
              <a:buFont typeface="Arial" panose="020B0604020202020204" pitchFamily="34" charset="0"/>
              <a:buChar char="•"/>
            </a:pPr>
            <a:r>
              <a:rPr lang="en-US" baseline="0" dirty="0" err="1"/>
              <a:t>ensureCommunity</a:t>
            </a:r>
            <a:r>
              <a:rPr lang="en-US" baseline="0" dirty="0"/>
              <a:t> Leadership</a:t>
            </a:r>
          </a:p>
          <a:p>
            <a:pPr marL="171450" indent="-171450">
              <a:buFont typeface="Arial" panose="020B0604020202020204" pitchFamily="34" charset="0"/>
              <a:buChar char="•"/>
            </a:pPr>
            <a:r>
              <a:rPr lang="en-US" baseline="0" dirty="0"/>
              <a:t>Create an economic engine for the African American Community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24</a:t>
            </a:fld>
            <a:endParaRPr lang="en-US"/>
          </a:p>
        </p:txBody>
      </p:sp>
    </p:spTree>
    <p:extLst>
      <p:ext uri="{BB962C8B-B14F-4D97-AF65-F5344CB8AC3E}">
        <p14:creationId xmlns:p14="http://schemas.microsoft.com/office/powerpoint/2010/main" val="381824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development occurs who are the primary, secondary, and/or tertiary beneficiaries. </a:t>
            </a:r>
            <a:r>
              <a:rPr lang="en-US" dirty="0"/>
              <a:t>Affordable Housing (Housing</a:t>
            </a:r>
            <a:r>
              <a:rPr lang="en-US" baseline="0" dirty="0"/>
              <a:t> Affordability) </a:t>
            </a: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27</a:t>
            </a:fld>
            <a:endParaRPr lang="en-US"/>
          </a:p>
        </p:txBody>
      </p:sp>
    </p:spTree>
    <p:extLst>
      <p:ext uri="{BB962C8B-B14F-4D97-AF65-F5344CB8AC3E}">
        <p14:creationId xmlns:p14="http://schemas.microsoft.com/office/powerpoint/2010/main" val="289494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development occurs who are the primary, secondary, and/or tertiary beneficiaries. </a:t>
            </a:r>
            <a:r>
              <a:rPr lang="en-US" dirty="0"/>
              <a:t>Affordable Housing (Housing</a:t>
            </a:r>
            <a:r>
              <a:rPr lang="en-US" baseline="0" dirty="0"/>
              <a:t> Affordability) </a:t>
            </a: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28</a:t>
            </a:fld>
            <a:endParaRPr lang="en-US"/>
          </a:p>
        </p:txBody>
      </p:sp>
    </p:spTree>
    <p:extLst>
      <p:ext uri="{BB962C8B-B14F-4D97-AF65-F5344CB8AC3E}">
        <p14:creationId xmlns:p14="http://schemas.microsoft.com/office/powerpoint/2010/main" val="183572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development occurs who are the primary, secondary, and/or tertiary beneficiaries. </a:t>
            </a:r>
            <a:r>
              <a:rPr lang="en-US" dirty="0"/>
              <a:t>Affordable Housing (Housing</a:t>
            </a:r>
            <a:r>
              <a:rPr lang="en-US" baseline="0" dirty="0"/>
              <a:t> Affordability) </a:t>
            </a: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29</a:t>
            </a:fld>
            <a:endParaRPr lang="en-US"/>
          </a:p>
        </p:txBody>
      </p:sp>
    </p:spTree>
    <p:extLst>
      <p:ext uri="{BB962C8B-B14F-4D97-AF65-F5344CB8AC3E}">
        <p14:creationId xmlns:p14="http://schemas.microsoft.com/office/powerpoint/2010/main" val="299138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development occurs who are the primary, secondary, and/or tertiary beneficiaries. </a:t>
            </a:r>
            <a:r>
              <a:rPr lang="en-US" dirty="0"/>
              <a:t>Affordable Housing (Housing</a:t>
            </a:r>
            <a:r>
              <a:rPr lang="en-US" baseline="0" dirty="0"/>
              <a:t> Affordability) </a:t>
            </a:r>
            <a:endParaRPr lang="en-US" dirty="0"/>
          </a:p>
        </p:txBody>
      </p:sp>
      <p:sp>
        <p:nvSpPr>
          <p:cNvPr id="4" name="Slide Number Placeholder 3"/>
          <p:cNvSpPr>
            <a:spLocks noGrp="1"/>
          </p:cNvSpPr>
          <p:nvPr>
            <p:ph type="sldNum" sz="quarter" idx="10"/>
          </p:nvPr>
        </p:nvSpPr>
        <p:spPr/>
        <p:txBody>
          <a:bodyPr/>
          <a:lstStyle/>
          <a:p>
            <a:fld id="{F2C46EA6-3E98-4990-8FB0-93A9EA02D492}" type="slidenum">
              <a:rPr lang="en-US" smtClean="0"/>
              <a:t>30</a:t>
            </a:fld>
            <a:endParaRPr lang="en-US"/>
          </a:p>
        </p:txBody>
      </p:sp>
    </p:spTree>
    <p:extLst>
      <p:ext uri="{BB962C8B-B14F-4D97-AF65-F5344CB8AC3E}">
        <p14:creationId xmlns:p14="http://schemas.microsoft.com/office/powerpoint/2010/main" val="334364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C39A50-A300-482A-A4E9-7A268BEC5024}"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262323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39A50-A300-482A-A4E9-7A268BEC5024}"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3752259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39A50-A300-482A-A4E9-7A268BEC5024}"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352706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ior Page with horizontal text/object boxes">
    <p:spTree>
      <p:nvGrpSpPr>
        <p:cNvPr id="1" name=""/>
        <p:cNvGrpSpPr/>
        <p:nvPr/>
      </p:nvGrpSpPr>
      <p:grpSpPr>
        <a:xfrm>
          <a:off x="0" y="0"/>
          <a:ext cx="0" cy="0"/>
          <a:chOff x="0" y="0"/>
          <a:chExt cx="0" cy="0"/>
        </a:xfrm>
      </p:grpSpPr>
      <p:sp>
        <p:nvSpPr>
          <p:cNvPr id="2" name="Title 1"/>
          <p:cNvSpPr>
            <a:spLocks noGrp="1"/>
          </p:cNvSpPr>
          <p:nvPr>
            <p:ph type="ctrTitle"/>
          </p:nvPr>
        </p:nvSpPr>
        <p:spPr>
          <a:xfrm>
            <a:off x="571255" y="1021398"/>
            <a:ext cx="9433357" cy="592263"/>
          </a:xfrm>
          <a:prstGeom prst="rect">
            <a:avLst/>
          </a:prstGeom>
        </p:spPr>
        <p:txBody>
          <a:bodyPr lIns="91422" tIns="45711" rIns="91422" bIns="45711"/>
          <a:lstStyle>
            <a:lvl1pPr algn="l">
              <a:defRPr sz="3733" baseline="0"/>
            </a:lvl1pPr>
          </a:lstStyle>
          <a:p>
            <a:r>
              <a:rPr lang="en-US"/>
              <a:t>Click to edit Master title style</a:t>
            </a:r>
            <a:endParaRPr lang="en-US" dirty="0"/>
          </a:p>
        </p:txBody>
      </p:sp>
      <p:sp>
        <p:nvSpPr>
          <p:cNvPr id="8" name="Content Placeholder 2"/>
          <p:cNvSpPr>
            <a:spLocks noGrp="1"/>
          </p:cNvSpPr>
          <p:nvPr>
            <p:ph idx="10"/>
          </p:nvPr>
        </p:nvSpPr>
        <p:spPr>
          <a:xfrm>
            <a:off x="571268" y="4598908"/>
            <a:ext cx="11011145" cy="1801905"/>
          </a:xfrm>
          <a:prstGeom prst="rect">
            <a:avLst/>
          </a:prstGeom>
        </p:spPr>
        <p:txBody>
          <a:bodyPr lIns="91422" tIns="45711" rIns="91422" bIns="45711"/>
          <a:lstStyle>
            <a:lvl1pPr marL="457083" marR="0" indent="-457083" algn="l" defTabSz="609443" rtl="0" eaLnBrk="0" fontAlgn="base" latinLnBrk="0" hangingPunct="0">
              <a:lnSpc>
                <a:spcPct val="100000"/>
              </a:lnSpc>
              <a:spcBef>
                <a:spcPct val="20000"/>
              </a:spcBef>
              <a:spcAft>
                <a:spcPct val="0"/>
              </a:spcAft>
              <a:buClr>
                <a:srgbClr val="009A49"/>
              </a:buClr>
              <a:buSzTx/>
              <a:buFont typeface="Arial" pitchFamily="34" charset="0"/>
              <a:buChar char="•"/>
              <a:tabLst/>
              <a:defRPr sz="3200" baseline="0">
                <a:solidFill>
                  <a:schemeClr val="tx1"/>
                </a:solidFill>
              </a:defRPr>
            </a:lvl1pPr>
          </a:lstStyle>
          <a:p>
            <a:pPr lvl="0"/>
            <a:r>
              <a:rPr lang="en-US"/>
              <a:t>Click to edit Master text styles</a:t>
            </a:r>
          </a:p>
        </p:txBody>
      </p:sp>
      <p:sp>
        <p:nvSpPr>
          <p:cNvPr id="10" name="Content Placeholder 2"/>
          <p:cNvSpPr>
            <a:spLocks noGrp="1"/>
          </p:cNvSpPr>
          <p:nvPr>
            <p:ph idx="11"/>
          </p:nvPr>
        </p:nvSpPr>
        <p:spPr>
          <a:xfrm>
            <a:off x="571268" y="1775013"/>
            <a:ext cx="11011145" cy="2729752"/>
          </a:xfrm>
          <a:prstGeom prst="rect">
            <a:avLst/>
          </a:prstGeom>
        </p:spPr>
        <p:txBody>
          <a:bodyPr lIns="91422" tIns="45711" rIns="91422" bIns="45711"/>
          <a:lstStyle>
            <a:lvl1pPr>
              <a:defRPr sz="3200" baseline="0">
                <a:solidFill>
                  <a:schemeClr val="tx1"/>
                </a:solidFill>
              </a:defRPr>
            </a:lvl1pPr>
          </a:lstStyle>
          <a:p>
            <a:pPr lvl="0"/>
            <a:r>
              <a:rPr lang="en-US"/>
              <a:t>Click to edit Master text styles</a:t>
            </a:r>
          </a:p>
        </p:txBody>
      </p:sp>
      <p:sp>
        <p:nvSpPr>
          <p:cNvPr id="3" name="Footer Placeholder 2"/>
          <p:cNvSpPr>
            <a:spLocks noGrp="1"/>
          </p:cNvSpPr>
          <p:nvPr>
            <p:ph type="ftr" sz="quarter" idx="12"/>
          </p:nvPr>
        </p:nvSpPr>
        <p:spPr/>
        <p:txBody>
          <a:bodyPr/>
          <a:lstStyle/>
          <a:p>
            <a:pPr>
              <a:defRPr/>
            </a:pPr>
            <a:r>
              <a:rPr lang="en-US"/>
              <a:t>4-26-2018 HRA Grandview Green Presentation</a:t>
            </a:r>
          </a:p>
        </p:txBody>
      </p:sp>
      <p:sp>
        <p:nvSpPr>
          <p:cNvPr id="4" name="Slide Number Placeholder 3"/>
          <p:cNvSpPr>
            <a:spLocks noGrp="1"/>
          </p:cNvSpPr>
          <p:nvPr>
            <p:ph type="sldNum" sz="quarter" idx="13"/>
          </p:nvPr>
        </p:nvSpPr>
        <p:spPr/>
        <p:txBody>
          <a:bodyPr/>
          <a:lstStyle/>
          <a:p>
            <a:fld id="{76AB57C6-FEC8-4DD4-8B3E-A3CE3439E7DF}" type="slidenum">
              <a:rPr lang="en-US" altLang="en-US" smtClean="0"/>
              <a:pPr/>
              <a:t>‹#›</a:t>
            </a:fld>
            <a:endParaRPr lang="en-US" altLang="en-US"/>
          </a:p>
        </p:txBody>
      </p:sp>
    </p:spTree>
    <p:extLst>
      <p:ext uri="{BB962C8B-B14F-4D97-AF65-F5344CB8AC3E}">
        <p14:creationId xmlns:p14="http://schemas.microsoft.com/office/powerpoint/2010/main" val="421420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lide_Title Only">
    <p:bg>
      <p:bgPr>
        <a:solidFill>
          <a:schemeClr val="bg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E4BCEAD-1964-4C46-BA90-599B6E04079B}"/>
              </a:ext>
            </a:extLst>
          </p:cNvPr>
          <p:cNvSpPr>
            <a:spLocks noGrp="1"/>
          </p:cNvSpPr>
          <p:nvPr>
            <p:ph type="body" sz="quarter" idx="10" hasCustomPrompt="1"/>
          </p:nvPr>
        </p:nvSpPr>
        <p:spPr>
          <a:xfrm>
            <a:off x="110627" y="152981"/>
            <a:ext cx="8499388" cy="339717"/>
          </a:xfrm>
          <a:prstGeom prst="rect">
            <a:avLst/>
          </a:prstGeom>
        </p:spPr>
        <p:txBody>
          <a:bodyPr/>
          <a:lstStyle>
            <a:lvl1pPr marL="0" indent="0">
              <a:buNone/>
              <a:defRPr sz="2600">
                <a:solidFill>
                  <a:srgbClr val="6D6E70"/>
                </a:solidFill>
                <a:latin typeface="Volte" panose="00000500000000000000" pitchFamily="50" charset="0"/>
              </a:defRPr>
            </a:lvl1pPr>
          </a:lstStyle>
          <a:p>
            <a:pPr lvl="0"/>
            <a:r>
              <a:rPr lang="en-US" dirty="0"/>
              <a:t>FILL IN HEADER HERE</a:t>
            </a:r>
          </a:p>
        </p:txBody>
      </p:sp>
    </p:spTree>
    <p:extLst>
      <p:ext uri="{BB962C8B-B14F-4D97-AF65-F5344CB8AC3E}">
        <p14:creationId xmlns:p14="http://schemas.microsoft.com/office/powerpoint/2010/main" val="328936045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39A50-A300-482A-A4E9-7A268BEC5024}"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1678140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C39A50-A300-482A-A4E9-7A268BEC5024}" type="datetimeFigureOut">
              <a:rPr lang="en-US" smtClean="0"/>
              <a:t>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4590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C39A50-A300-482A-A4E9-7A268BEC5024}"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2811190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C39A50-A300-482A-A4E9-7A268BEC5024}" type="datetimeFigureOut">
              <a:rPr lang="en-US" smtClean="0"/>
              <a:t>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282316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39A50-A300-482A-A4E9-7A268BEC5024}" type="datetimeFigureOut">
              <a:rPr lang="en-US" smtClean="0"/>
              <a:t>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237665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39A50-A300-482A-A4E9-7A268BEC5024}" type="datetimeFigureOut">
              <a:rPr lang="en-US" smtClean="0"/>
              <a:t>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285505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C39A50-A300-482A-A4E9-7A268BEC5024}"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346680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C39A50-A300-482A-A4E9-7A268BEC5024}" type="datetimeFigureOut">
              <a:rPr lang="en-US" smtClean="0"/>
              <a:t>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0B024-874A-4A06-810E-1F00F15AE1AF}" type="slidenum">
              <a:rPr lang="en-US" smtClean="0"/>
              <a:t>‹#›</a:t>
            </a:fld>
            <a:endParaRPr lang="en-US"/>
          </a:p>
        </p:txBody>
      </p:sp>
    </p:spTree>
    <p:extLst>
      <p:ext uri="{BB962C8B-B14F-4D97-AF65-F5344CB8AC3E}">
        <p14:creationId xmlns:p14="http://schemas.microsoft.com/office/powerpoint/2010/main" val="9006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39A50-A300-482A-A4E9-7A268BEC5024}" type="datetimeFigureOut">
              <a:rPr lang="en-US" smtClean="0"/>
              <a:t>2/13/2021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0B024-874A-4A06-810E-1F00F15AE1AF}" type="slidenum">
              <a:rPr lang="en-US" smtClean="0"/>
              <a:t>‹#›</a:t>
            </a:fld>
            <a:endParaRPr lang="en-US"/>
          </a:p>
        </p:txBody>
      </p:sp>
    </p:spTree>
    <p:extLst>
      <p:ext uri="{BB962C8B-B14F-4D97-AF65-F5344CB8AC3E}">
        <p14:creationId xmlns:p14="http://schemas.microsoft.com/office/powerpoint/2010/main" val="366218301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Covering Highways, Transforming City Neighborhoods</a:t>
            </a:r>
          </a:p>
        </p:txBody>
      </p:sp>
      <p:sp>
        <p:nvSpPr>
          <p:cNvPr id="3" name="Subtitle 2"/>
          <p:cNvSpPr>
            <a:spLocks noGrp="1"/>
          </p:cNvSpPr>
          <p:nvPr>
            <p:ph type="subTitle" idx="1"/>
          </p:nvPr>
        </p:nvSpPr>
        <p:spPr>
          <a:xfrm>
            <a:off x="1524000" y="3355699"/>
            <a:ext cx="9144000" cy="1655762"/>
          </a:xfrm>
        </p:spPr>
        <p:txBody>
          <a:bodyPr/>
          <a:lstStyle/>
          <a:p>
            <a:endParaRPr lang="en-US" dirty="0">
              <a:solidFill>
                <a:schemeClr val="accent6">
                  <a:lumMod val="40000"/>
                  <a:lumOff val="60000"/>
                </a:schemeClr>
              </a:solidFill>
              <a:latin typeface="Adobe Devanagari" panose="02040503050201020203" pitchFamily="18" charset="0"/>
              <a:cs typeface="Adobe Devanagari" panose="02040503050201020203" pitchFamily="18" charset="0"/>
            </a:endParaRPr>
          </a:p>
          <a:p>
            <a:r>
              <a:rPr lang="en-US" dirty="0">
                <a:solidFill>
                  <a:schemeClr val="accent6">
                    <a:lumMod val="40000"/>
                    <a:lumOff val="60000"/>
                  </a:schemeClr>
                </a:solidFill>
                <a:latin typeface="Adobe Devanagari" panose="02040503050201020203" pitchFamily="18" charset="0"/>
                <a:cs typeface="Adobe Devanagari" panose="02040503050201020203" pitchFamily="18" charset="0"/>
              </a:rPr>
              <a:t>Minnesota Chapter of Land Economics Society</a:t>
            </a:r>
          </a:p>
          <a:p>
            <a:r>
              <a:rPr lang="en-US" dirty="0">
                <a:solidFill>
                  <a:schemeClr val="accent6">
                    <a:lumMod val="40000"/>
                    <a:lumOff val="60000"/>
                  </a:schemeClr>
                </a:solidFill>
                <a:latin typeface="Adobe Devanagari" panose="02040503050201020203" pitchFamily="18" charset="0"/>
                <a:cs typeface="Adobe Devanagari" panose="02040503050201020203" pitchFamily="18" charset="0"/>
              </a:rPr>
              <a:t>Luncheon 2.12.2020</a:t>
            </a:r>
          </a:p>
        </p:txBody>
      </p:sp>
      <p:pic>
        <p:nvPicPr>
          <p:cNvPr id="9" name="Picture 8"/>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42" t="-3094" r="-442" b="-423"/>
          <a:stretch/>
        </p:blipFill>
        <p:spPr>
          <a:xfrm>
            <a:off x="8873913" y="3700828"/>
            <a:ext cx="2724530" cy="2820288"/>
          </a:xfrm>
          <a:prstGeom prst="rect">
            <a:avLst/>
          </a:prstGeom>
        </p:spPr>
      </p:pic>
      <p:pic>
        <p:nvPicPr>
          <p:cNvPr id="4" name="Picture 3"/>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4379" y="4183580"/>
            <a:ext cx="4211053" cy="2491495"/>
          </a:xfrm>
          <a:prstGeom prst="rect">
            <a:avLst/>
          </a:prstGeom>
        </p:spPr>
      </p:pic>
    </p:spTree>
    <p:extLst>
      <p:ext uri="{BB962C8B-B14F-4D97-AF65-F5344CB8AC3E}">
        <p14:creationId xmlns:p14="http://schemas.microsoft.com/office/powerpoint/2010/main" val="22647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990779"/>
            <a:ext cx="10515600" cy="1325563"/>
          </a:xfrm>
        </p:spPr>
        <p:txBody>
          <a:bodyPr>
            <a:normAutofit/>
          </a:bodyPr>
          <a:lstStyle/>
          <a:p>
            <a:r>
              <a:rPr lang="en-US" sz="3600" dirty="0"/>
              <a:t>I-670 Cap at Union Station – </a:t>
            </a:r>
            <a:br>
              <a:rPr lang="en-US" sz="3600" dirty="0"/>
            </a:br>
            <a:r>
              <a:rPr lang="en-US" sz="3600" dirty="0"/>
              <a:t>Columbus, OH</a:t>
            </a:r>
          </a:p>
        </p:txBody>
      </p:sp>
      <p:pic>
        <p:nvPicPr>
          <p:cNvPr id="4" name="Content Placeholder 3"/>
          <p:cNvPicPr>
            <a:picLocks/>
          </p:cNvPicPr>
          <p:nvPr/>
        </p:nvPicPr>
        <p:blipFill rotWithShape="1">
          <a:blip r:embed="rId2" cstate="email">
            <a:extLst>
              <a:ext uri="{28A0092B-C50C-407E-A947-70E740481C1C}">
                <a14:useLocalDpi xmlns:a14="http://schemas.microsoft.com/office/drawing/2010/main" val="0"/>
              </a:ext>
            </a:extLst>
          </a:blip>
          <a:srcRect/>
          <a:stretch/>
        </p:blipFill>
        <p:spPr bwMode="auto">
          <a:xfrm>
            <a:off x="266218" y="1915609"/>
            <a:ext cx="5416952" cy="3657601"/>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3541853"/>
            <a:ext cx="5837734" cy="269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705853" y="4397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Land Economics &amp; </a:t>
            </a:r>
            <a:r>
              <a:rPr lang="en-US" dirty="0">
                <a:solidFill>
                  <a:schemeClr val="accent6">
                    <a:lumMod val="60000"/>
                    <a:lumOff val="40000"/>
                  </a:schemeClr>
                </a:solidFill>
              </a:rPr>
              <a:t>Development</a:t>
            </a:r>
          </a:p>
        </p:txBody>
      </p:sp>
    </p:spTree>
    <p:extLst>
      <p:ext uri="{BB962C8B-B14F-4D97-AF65-F5344CB8AC3E}">
        <p14:creationId xmlns:p14="http://schemas.microsoft.com/office/powerpoint/2010/main" val="1918480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Catalyst for </a:t>
            </a:r>
            <a:r>
              <a:rPr lang="en-US" dirty="0">
                <a:solidFill>
                  <a:schemeClr val="accent6">
                    <a:lumMod val="40000"/>
                    <a:lumOff val="60000"/>
                  </a:schemeClr>
                </a:solidFill>
              </a:rPr>
              <a:t>Development</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r="1238" b="811"/>
          <a:stretch/>
        </p:blipFill>
        <p:spPr>
          <a:xfrm>
            <a:off x="387180" y="1604951"/>
            <a:ext cx="6097842" cy="4049891"/>
          </a:xfrm>
          <a:prstGeom prst="rect">
            <a:avLst/>
          </a:prstGeom>
        </p:spPr>
      </p:pic>
      <p:pic>
        <p:nvPicPr>
          <p:cNvPr id="5" name="Picture 4"/>
          <p:cNvPicPr/>
          <p:nvPr/>
        </p:nvPicPr>
        <p:blipFill>
          <a:blip r:embed="rId3" cstate="email">
            <a:extLst>
              <a:ext uri="{28A0092B-C50C-407E-A947-70E740481C1C}">
                <a14:useLocalDpi xmlns:a14="http://schemas.microsoft.com/office/drawing/2010/main" val="0"/>
              </a:ext>
            </a:extLst>
          </a:blip>
          <a:stretch>
            <a:fillRect/>
          </a:stretch>
        </p:blipFill>
        <p:spPr>
          <a:xfrm>
            <a:off x="6800443" y="3767057"/>
            <a:ext cx="4812569" cy="2542042"/>
          </a:xfrm>
          <a:prstGeom prst="rect">
            <a:avLst/>
          </a:prstGeom>
        </p:spPr>
      </p:pic>
      <p:sp>
        <p:nvSpPr>
          <p:cNvPr id="6" name="Title 1"/>
          <p:cNvSpPr txBox="1">
            <a:spLocks/>
          </p:cNvSpPr>
          <p:nvPr/>
        </p:nvSpPr>
        <p:spPr>
          <a:xfrm>
            <a:off x="6800443" y="2066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Klyde</a:t>
            </a:r>
            <a:r>
              <a:rPr lang="en-US" sz="3600" dirty="0"/>
              <a:t> Warren Park – </a:t>
            </a:r>
            <a:br>
              <a:rPr lang="en-US" sz="3600" dirty="0"/>
            </a:br>
            <a:r>
              <a:rPr lang="en-US" sz="3600" dirty="0"/>
              <a:t>Dallas, TX</a:t>
            </a:r>
          </a:p>
        </p:txBody>
      </p:sp>
    </p:spTree>
    <p:extLst>
      <p:ext uri="{BB962C8B-B14F-4D97-AF65-F5344CB8AC3E}">
        <p14:creationId xmlns:p14="http://schemas.microsoft.com/office/powerpoint/2010/main" val="3353594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Airspace as</a:t>
            </a:r>
            <a:r>
              <a:rPr lang="en-US" dirty="0">
                <a:solidFill>
                  <a:schemeClr val="accent6">
                    <a:lumMod val="40000"/>
                    <a:lumOff val="60000"/>
                  </a:schemeClr>
                </a:solidFill>
              </a:rPr>
              <a:t> Real Estate</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35208" y="1619125"/>
            <a:ext cx="7481354" cy="4990004"/>
          </a:xfrm>
        </p:spPr>
      </p:pic>
      <p:sp>
        <p:nvSpPr>
          <p:cNvPr id="6" name="Title 1"/>
          <p:cNvSpPr txBox="1">
            <a:spLocks/>
          </p:cNvSpPr>
          <p:nvPr/>
        </p:nvSpPr>
        <p:spPr>
          <a:xfrm>
            <a:off x="8172153" y="2088480"/>
            <a:ext cx="3739760" cy="135255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Capitol Crossing – </a:t>
            </a:r>
          </a:p>
          <a:p>
            <a:r>
              <a:rPr lang="en-US" sz="3600" dirty="0"/>
              <a:t>Washington, D.C</a:t>
            </a:r>
          </a:p>
          <a:p>
            <a:r>
              <a:rPr lang="en-US" sz="3600" dirty="0"/>
              <a:t>(in progress)</a:t>
            </a:r>
          </a:p>
        </p:txBody>
      </p:sp>
    </p:spTree>
    <p:extLst>
      <p:ext uri="{BB962C8B-B14F-4D97-AF65-F5344CB8AC3E}">
        <p14:creationId xmlns:p14="http://schemas.microsoft.com/office/powerpoint/2010/main" val="1276235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Airspace as</a:t>
            </a:r>
            <a:r>
              <a:rPr lang="en-US" dirty="0">
                <a:solidFill>
                  <a:schemeClr val="accent6">
                    <a:lumMod val="40000"/>
                    <a:lumOff val="60000"/>
                  </a:schemeClr>
                </a:solidFill>
              </a:rPr>
              <a:t> Real Estate</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59922" y="2318921"/>
            <a:ext cx="6340521" cy="4351338"/>
          </a:xfrm>
        </p:spPr>
      </p:pic>
      <p:sp>
        <p:nvSpPr>
          <p:cNvPr id="6" name="Title 1"/>
          <p:cNvSpPr txBox="1">
            <a:spLocks/>
          </p:cNvSpPr>
          <p:nvPr/>
        </p:nvSpPr>
        <p:spPr>
          <a:xfrm>
            <a:off x="7101232" y="21864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Capitol Crossing – </a:t>
            </a:r>
          </a:p>
          <a:p>
            <a:r>
              <a:rPr lang="en-US" sz="3600" dirty="0"/>
              <a:t>Washington, D.C</a:t>
            </a:r>
          </a:p>
        </p:txBody>
      </p:sp>
    </p:spTree>
    <p:extLst>
      <p:ext uri="{BB962C8B-B14F-4D97-AF65-F5344CB8AC3E}">
        <p14:creationId xmlns:p14="http://schemas.microsoft.com/office/powerpoint/2010/main" val="113453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215734"/>
            <a:ext cx="10492411" cy="658909"/>
          </a:xfrm>
        </p:spPr>
        <p:txBody>
          <a:bodyPr>
            <a:normAutofit fontScale="90000"/>
          </a:bodyPr>
          <a:lstStyle/>
          <a:p>
            <a:endParaRPr lang="en-US" dirty="0"/>
          </a:p>
        </p:txBody>
      </p:sp>
      <p:grpSp>
        <p:nvGrpSpPr>
          <p:cNvPr id="7" name="Group 6"/>
          <p:cNvGrpSpPr/>
          <p:nvPr/>
        </p:nvGrpSpPr>
        <p:grpSpPr>
          <a:xfrm>
            <a:off x="1595448" y="686951"/>
            <a:ext cx="8860518" cy="6263813"/>
            <a:chOff x="2161841" y="594187"/>
            <a:chExt cx="8098221" cy="5917931"/>
          </a:xfrm>
        </p:grpSpPr>
        <p:pic>
          <p:nvPicPr>
            <p:cNvPr id="8" name="Picture 7">
              <a:extLst>
                <a:ext uri="{FF2B5EF4-FFF2-40B4-BE49-F238E27FC236}">
                  <a16:creationId xmlns:a16="http://schemas.microsoft.com/office/drawing/2014/main" id="{8897A92C-A6D7-4F27-925C-D629CF31BCF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6200000">
              <a:off x="3251986" y="-495958"/>
              <a:ext cx="5917931" cy="8098221"/>
            </a:xfrm>
            <a:prstGeom prst="rect">
              <a:avLst/>
            </a:prstGeom>
          </p:spPr>
        </p:pic>
        <p:pic>
          <p:nvPicPr>
            <p:cNvPr id="9" name="Picture 8">
              <a:extLst>
                <a:ext uri="{FF2B5EF4-FFF2-40B4-BE49-F238E27FC236}">
                  <a16:creationId xmlns:a16="http://schemas.microsoft.com/office/drawing/2014/main" id="{676B001F-D0EE-4EBB-9E8B-3D8AD55D97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21095" y="1241748"/>
              <a:ext cx="6220718" cy="4620156"/>
            </a:xfrm>
            <a:prstGeom prst="rect">
              <a:avLst/>
            </a:prstGeom>
          </p:spPr>
        </p:pic>
      </p:grpSp>
    </p:spTree>
    <p:extLst>
      <p:ext uri="{BB962C8B-B14F-4D97-AF65-F5344CB8AC3E}">
        <p14:creationId xmlns:p14="http://schemas.microsoft.com/office/powerpoint/2010/main" val="800936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0287E-E7D2-4CA2-834F-F840439240CB}"/>
              </a:ext>
            </a:extLst>
          </p:cNvPr>
          <p:cNvSpPr>
            <a:spLocks noGrp="1"/>
          </p:cNvSpPr>
          <p:nvPr>
            <p:ph type="body" sz="quarter" idx="10"/>
          </p:nvPr>
        </p:nvSpPr>
        <p:spPr/>
        <p:txBody>
          <a:bodyPr>
            <a:normAutofit fontScale="77500" lnSpcReduction="20000"/>
          </a:bodyPr>
          <a:lstStyle/>
          <a:p>
            <a:r>
              <a:rPr lang="en-US" dirty="0"/>
              <a:t>SINGLE FAMILY</a:t>
            </a:r>
          </a:p>
        </p:txBody>
      </p:sp>
      <p:pic>
        <p:nvPicPr>
          <p:cNvPr id="6" name="Picture 5">
            <a:extLst>
              <a:ext uri="{FF2B5EF4-FFF2-40B4-BE49-F238E27FC236}">
                <a16:creationId xmlns:a16="http://schemas.microsoft.com/office/drawing/2014/main" id="{D6B8A49F-A5C0-4B86-84F4-776359C50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592" y="-8499669"/>
            <a:ext cx="6503882" cy="6503882"/>
          </a:xfrm>
          <a:prstGeom prst="rect">
            <a:avLst/>
          </a:prstGeom>
        </p:spPr>
      </p:pic>
      <p:pic>
        <p:nvPicPr>
          <p:cNvPr id="8" name="Picture 7">
            <a:extLst>
              <a:ext uri="{FF2B5EF4-FFF2-40B4-BE49-F238E27FC236}">
                <a16:creationId xmlns:a16="http://schemas.microsoft.com/office/drawing/2014/main" id="{86E27FB1-9C55-4917-9483-83B12D632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501" y="-8966941"/>
            <a:ext cx="6503882" cy="6503882"/>
          </a:xfrm>
          <a:prstGeom prst="rect">
            <a:avLst/>
          </a:prstGeom>
        </p:spPr>
      </p:pic>
      <p:pic>
        <p:nvPicPr>
          <p:cNvPr id="10" name="Picture 9">
            <a:extLst>
              <a:ext uri="{FF2B5EF4-FFF2-40B4-BE49-F238E27FC236}">
                <a16:creationId xmlns:a16="http://schemas.microsoft.com/office/drawing/2014/main" id="{5CD8963D-46B2-4C34-B70A-A4B6D29AE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941" y="-8966941"/>
            <a:ext cx="6503882" cy="6503882"/>
          </a:xfrm>
          <a:prstGeom prst="rect">
            <a:avLst/>
          </a:prstGeom>
        </p:spPr>
      </p:pic>
      <p:pic>
        <p:nvPicPr>
          <p:cNvPr id="12" name="Picture 11">
            <a:extLst>
              <a:ext uri="{FF2B5EF4-FFF2-40B4-BE49-F238E27FC236}">
                <a16:creationId xmlns:a16="http://schemas.microsoft.com/office/drawing/2014/main" id="{6B8FFB5E-017C-4D34-98CD-2B48F4FA5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79793" y="-8499669"/>
            <a:ext cx="6503882" cy="6503882"/>
          </a:xfrm>
          <a:prstGeom prst="rect">
            <a:avLst/>
          </a:prstGeom>
        </p:spPr>
      </p:pic>
      <p:pic>
        <p:nvPicPr>
          <p:cNvPr id="14" name="Picture 13">
            <a:extLst>
              <a:ext uri="{FF2B5EF4-FFF2-40B4-BE49-F238E27FC236}">
                <a16:creationId xmlns:a16="http://schemas.microsoft.com/office/drawing/2014/main" id="{2B12F333-4653-4866-B515-290BDECB5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72509" y="-8966941"/>
            <a:ext cx="6503882" cy="6503882"/>
          </a:xfrm>
          <a:prstGeom prst="rect">
            <a:avLst/>
          </a:prstGeom>
        </p:spPr>
      </p:pic>
      <p:pic>
        <p:nvPicPr>
          <p:cNvPr id="16" name="Picture 15">
            <a:extLst>
              <a:ext uri="{FF2B5EF4-FFF2-40B4-BE49-F238E27FC236}">
                <a16:creationId xmlns:a16="http://schemas.microsoft.com/office/drawing/2014/main" id="{6E1C5FA6-9889-4C54-8819-9D48F1947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27611" y="6680941"/>
            <a:ext cx="6503882" cy="6503882"/>
          </a:xfrm>
          <a:prstGeom prst="rect">
            <a:avLst/>
          </a:prstGeom>
        </p:spPr>
      </p:pic>
      <p:pic>
        <p:nvPicPr>
          <p:cNvPr id="18" name="Picture 17">
            <a:extLst>
              <a:ext uri="{FF2B5EF4-FFF2-40B4-BE49-F238E27FC236}">
                <a16:creationId xmlns:a16="http://schemas.microsoft.com/office/drawing/2014/main" id="{FE965148-24CE-4F9F-9FC6-FC155895B5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8497" y="6858000"/>
            <a:ext cx="6503882" cy="6503882"/>
          </a:xfrm>
          <a:prstGeom prst="rect">
            <a:avLst/>
          </a:prstGeom>
        </p:spPr>
      </p:pic>
      <p:pic>
        <p:nvPicPr>
          <p:cNvPr id="20" name="Picture 19">
            <a:extLst>
              <a:ext uri="{FF2B5EF4-FFF2-40B4-BE49-F238E27FC236}">
                <a16:creationId xmlns:a16="http://schemas.microsoft.com/office/drawing/2014/main" id="{BFAE369E-438A-4E9F-AD03-20B538DD46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6122" y="7732891"/>
            <a:ext cx="6503882" cy="6503882"/>
          </a:xfrm>
          <a:prstGeom prst="rect">
            <a:avLst/>
          </a:prstGeom>
        </p:spPr>
      </p:pic>
      <p:pic>
        <p:nvPicPr>
          <p:cNvPr id="22" name="Picture 21">
            <a:extLst>
              <a:ext uri="{FF2B5EF4-FFF2-40B4-BE49-F238E27FC236}">
                <a16:creationId xmlns:a16="http://schemas.microsoft.com/office/drawing/2014/main" id="{8BC2918A-47BD-456E-9D6C-995874A67E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7419" y="8214154"/>
            <a:ext cx="6503882" cy="6503882"/>
          </a:xfrm>
          <a:prstGeom prst="rect">
            <a:avLst/>
          </a:prstGeom>
        </p:spPr>
      </p:pic>
      <p:pic>
        <p:nvPicPr>
          <p:cNvPr id="24" name="Picture 23">
            <a:extLst>
              <a:ext uri="{FF2B5EF4-FFF2-40B4-BE49-F238E27FC236}">
                <a16:creationId xmlns:a16="http://schemas.microsoft.com/office/drawing/2014/main" id="{212EF5E3-FAC2-43B1-A8B0-A86F33BF5F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01469" y="8214154"/>
            <a:ext cx="6503882" cy="6503882"/>
          </a:xfrm>
          <a:prstGeom prst="rect">
            <a:avLst/>
          </a:prstGeom>
        </p:spPr>
      </p:pic>
      <p:pic>
        <p:nvPicPr>
          <p:cNvPr id="28" name="Picture 27">
            <a:extLst>
              <a:ext uri="{FF2B5EF4-FFF2-40B4-BE49-F238E27FC236}">
                <a16:creationId xmlns:a16="http://schemas.microsoft.com/office/drawing/2014/main" id="{8DA09F32-92B4-46EF-A7CB-B4D11C4AF4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097486" y="7396007"/>
            <a:ext cx="6503882" cy="6503882"/>
          </a:xfrm>
          <a:prstGeom prst="rect">
            <a:avLst/>
          </a:prstGeom>
        </p:spPr>
      </p:pic>
      <p:pic>
        <p:nvPicPr>
          <p:cNvPr id="7" name="Picture 6">
            <a:extLst>
              <a:ext uri="{FF2B5EF4-FFF2-40B4-BE49-F238E27FC236}">
                <a16:creationId xmlns:a16="http://schemas.microsoft.com/office/drawing/2014/main" id="{7A94D301-186F-4E01-9A4A-8BBDA7F25764}"/>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589" y="893"/>
            <a:ext cx="12188825" cy="6856214"/>
          </a:xfrm>
          <a:prstGeom prst="rect">
            <a:avLst/>
          </a:prstGeom>
        </p:spPr>
      </p:pic>
      <p:sp>
        <p:nvSpPr>
          <p:cNvPr id="3" name="TextBox 2">
            <a:extLst>
              <a:ext uri="{FF2B5EF4-FFF2-40B4-BE49-F238E27FC236}">
                <a16:creationId xmlns:a16="http://schemas.microsoft.com/office/drawing/2014/main" id="{CAB5F506-19B6-4E22-9993-6D31DDD67AE5}"/>
              </a:ext>
            </a:extLst>
          </p:cNvPr>
          <p:cNvSpPr txBox="1"/>
          <p:nvPr/>
        </p:nvSpPr>
        <p:spPr>
          <a:xfrm>
            <a:off x="-2884735" y="6610887"/>
            <a:ext cx="5383033" cy="246221"/>
          </a:xfrm>
          <a:prstGeom prst="rect">
            <a:avLst/>
          </a:prstGeom>
        </p:spPr>
        <p:txBody>
          <a:bodyPr wrap="square" rtlCol="0">
            <a:spAutoFit/>
          </a:bodyPr>
          <a:lstStyle/>
          <a:p>
            <a:pPr algn="r"/>
            <a:r>
              <a:rPr lang="en-US" sz="1000" spc="300" dirty="0">
                <a:solidFill>
                  <a:schemeClr val="bg1"/>
                </a:solidFill>
                <a:latin typeface="Volte" panose="00000500000000000000" pitchFamily="50" charset="0"/>
              </a:rPr>
              <a:t>LOOKING SOUTH ON FISK</a:t>
            </a:r>
          </a:p>
        </p:txBody>
      </p:sp>
    </p:spTree>
    <p:extLst>
      <p:ext uri="{BB962C8B-B14F-4D97-AF65-F5344CB8AC3E}">
        <p14:creationId xmlns:p14="http://schemas.microsoft.com/office/powerpoint/2010/main" val="98981179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7131"/>
          </a:xfrm>
        </p:spPr>
        <p:txBody>
          <a:bodyPr>
            <a:noAutofit/>
          </a:bodyPr>
          <a:lstStyle/>
          <a:p>
            <a:r>
              <a:rPr lang="en-US" b="1" dirty="0"/>
              <a:t>A Brief History</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22915" y="178130"/>
            <a:ext cx="2460137" cy="3409896"/>
          </a:xfrm>
          <a:prstGeom prst="rect">
            <a:avLst/>
          </a:prstGeom>
          <a:ln w="15875">
            <a:solidFill>
              <a:schemeClr val="tx1"/>
            </a:solidFill>
          </a:ln>
        </p:spPr>
      </p:pic>
      <p:sp>
        <p:nvSpPr>
          <p:cNvPr id="11" name="Content Placeholder 4"/>
          <p:cNvSpPr txBox="1">
            <a:spLocks/>
          </p:cNvSpPr>
          <p:nvPr/>
        </p:nvSpPr>
        <p:spPr>
          <a:xfrm>
            <a:off x="125767" y="1589486"/>
            <a:ext cx="10533032" cy="3670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mj-lt"/>
              </a:rPr>
              <a:t>Mid 19</a:t>
            </a:r>
            <a:r>
              <a:rPr lang="en-US" sz="2600" baseline="30000" dirty="0">
                <a:latin typeface="+mj-lt"/>
              </a:rPr>
              <a:t>th</a:t>
            </a:r>
            <a:r>
              <a:rPr lang="en-US" sz="2600" dirty="0">
                <a:latin typeface="+mj-lt"/>
              </a:rPr>
              <a:t> Century ex-slaves arrived at what is now the City of St. Paul</a:t>
            </a:r>
          </a:p>
          <a:p>
            <a:r>
              <a:rPr lang="en-US" sz="2600" dirty="0">
                <a:latin typeface="+mj-lt"/>
              </a:rPr>
              <a:t>1956-67- Destruction of the community of Rondo</a:t>
            </a:r>
          </a:p>
          <a:p>
            <a:r>
              <a:rPr lang="en-US" sz="2600" dirty="0">
                <a:latin typeface="+mj-lt"/>
              </a:rPr>
              <a:t>2009 Cap idea emerged regarding Rondo</a:t>
            </a:r>
          </a:p>
          <a:p>
            <a:r>
              <a:rPr lang="en-US" sz="2600" dirty="0">
                <a:latin typeface="+mj-lt"/>
              </a:rPr>
              <a:t>2015 MnDOT and City Apologies</a:t>
            </a:r>
          </a:p>
          <a:p>
            <a:r>
              <a:rPr lang="en-US" sz="2600" dirty="0">
                <a:latin typeface="+mj-lt"/>
              </a:rPr>
              <a:t>2016 MNDOT Healthy Communities - ULI Minnesota</a:t>
            </a:r>
          </a:p>
          <a:p>
            <a:r>
              <a:rPr lang="en-US" sz="2600" dirty="0">
                <a:latin typeface="+mj-lt"/>
              </a:rPr>
              <a:t>2017 Developers Dialogue/Rondo Commemorative Plaza Opening</a:t>
            </a:r>
          </a:p>
          <a:p>
            <a:r>
              <a:rPr lang="en-US" sz="2600" dirty="0">
                <a:latin typeface="+mj-lt"/>
              </a:rPr>
              <a:t>2018 RCR Awarded 5 day ULI ASP/4 L Community Report Out</a:t>
            </a:r>
          </a:p>
          <a:p>
            <a:r>
              <a:rPr lang="en-US" sz="2600" dirty="0">
                <a:latin typeface="+mj-lt"/>
              </a:rPr>
              <a:t>2020 Feasibility Study final draft being completed</a:t>
            </a:r>
          </a:p>
          <a:p>
            <a:endParaRPr lang="en-US" sz="2600" dirty="0">
              <a:latin typeface="+mj-lt"/>
            </a:endParaRPr>
          </a:p>
        </p:txBody>
      </p:sp>
    </p:spTree>
    <p:extLst>
      <p:ext uri="{BB962C8B-B14F-4D97-AF65-F5344CB8AC3E}">
        <p14:creationId xmlns:p14="http://schemas.microsoft.com/office/powerpoint/2010/main" val="343184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Desires &amp; Outcomes</a:t>
            </a:r>
          </a:p>
        </p:txBody>
      </p:sp>
      <p:sp>
        <p:nvSpPr>
          <p:cNvPr id="8" name="Content Placeholder 7"/>
          <p:cNvSpPr>
            <a:spLocks noGrp="1"/>
          </p:cNvSpPr>
          <p:nvPr>
            <p:ph idx="1"/>
          </p:nvPr>
        </p:nvSpPr>
        <p:spPr/>
        <p:txBody>
          <a:bodyPr>
            <a:normAutofit/>
          </a:bodyPr>
          <a:lstStyle/>
          <a:p>
            <a:r>
              <a:rPr lang="en-US" sz="4000" dirty="0"/>
              <a:t>RESTORE</a:t>
            </a:r>
          </a:p>
          <a:p>
            <a:r>
              <a:rPr lang="en-US" sz="4000" dirty="0"/>
              <a:t>REVIVE</a:t>
            </a:r>
          </a:p>
          <a:p>
            <a:r>
              <a:rPr lang="en-US" sz="4000" dirty="0"/>
              <a:t>RECONNECT</a:t>
            </a:r>
          </a:p>
          <a:p>
            <a:pPr marL="0" indent="0">
              <a:buNone/>
            </a:pPr>
            <a:endParaRPr lang="en-US" sz="4000" dirty="0"/>
          </a:p>
        </p:txBody>
      </p:sp>
    </p:spTree>
    <p:extLst>
      <p:ext uri="{BB962C8B-B14F-4D97-AF65-F5344CB8AC3E}">
        <p14:creationId xmlns:p14="http://schemas.microsoft.com/office/powerpoint/2010/main" val="128649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7131"/>
          </a:xfrm>
        </p:spPr>
        <p:txBody>
          <a:bodyPr>
            <a:noAutofit/>
          </a:bodyPr>
          <a:lstStyle/>
          <a:p>
            <a:r>
              <a:rPr lang="en-US" b="1" dirty="0"/>
              <a:t>Reconnect Rondo Feasibility Study</a:t>
            </a:r>
          </a:p>
        </p:txBody>
      </p:sp>
      <p:grpSp>
        <p:nvGrpSpPr>
          <p:cNvPr id="12" name="Group 11"/>
          <p:cNvGrpSpPr/>
          <p:nvPr/>
        </p:nvGrpSpPr>
        <p:grpSpPr>
          <a:xfrm>
            <a:off x="125767" y="1341480"/>
            <a:ext cx="11940466" cy="5174729"/>
            <a:chOff x="-10670" y="1572300"/>
            <a:chExt cx="12202669" cy="5285700"/>
          </a:xfrm>
        </p:grpSpPr>
        <p:grpSp>
          <p:nvGrpSpPr>
            <p:cNvPr id="3" name="Group 2"/>
            <p:cNvGrpSpPr/>
            <p:nvPr/>
          </p:nvGrpSpPr>
          <p:grpSpPr>
            <a:xfrm>
              <a:off x="-10670" y="1825624"/>
              <a:ext cx="12202669" cy="5032376"/>
              <a:chOff x="-10670" y="1825624"/>
              <a:chExt cx="12202669" cy="503237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5938" y="2799142"/>
                <a:ext cx="4001780" cy="405885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70" y="4302196"/>
                <a:ext cx="4426608" cy="2546279"/>
              </a:xfrm>
              <a:prstGeom prst="rect">
                <a:avLst/>
              </a:prstGeom>
              <a:ln w="15875">
                <a:solidFill>
                  <a:schemeClr val="tx1"/>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17718" y="1825624"/>
                <a:ext cx="3774281" cy="5032375"/>
              </a:xfrm>
              <a:prstGeom prst="rect">
                <a:avLst/>
              </a:prstGeom>
              <a:ln w="15875">
                <a:solidFill>
                  <a:schemeClr val="tx1"/>
                </a:solidFill>
              </a:ln>
            </p:spPr>
          </p:pic>
        </p:grpSp>
        <p:sp>
          <p:nvSpPr>
            <p:cNvPr id="11" name="Content Placeholder 4"/>
            <p:cNvSpPr txBox="1">
              <a:spLocks/>
            </p:cNvSpPr>
            <p:nvPr/>
          </p:nvSpPr>
          <p:spPr>
            <a:xfrm>
              <a:off x="12571" y="1572300"/>
              <a:ext cx="107643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Rondo Land Bridge Goals</a:t>
              </a:r>
            </a:p>
            <a:p>
              <a:pPr lvl="1"/>
              <a:r>
                <a:rPr lang="en-US" dirty="0">
                  <a:latin typeface="+mj-lt"/>
                </a:rPr>
                <a:t>Neighborhood Reconnection</a:t>
              </a:r>
            </a:p>
            <a:p>
              <a:pPr lvl="1"/>
              <a:r>
                <a:rPr lang="en-US" dirty="0">
                  <a:latin typeface="+mj-lt"/>
                </a:rPr>
                <a:t>Affordable Housing</a:t>
              </a:r>
            </a:p>
            <a:p>
              <a:pPr lvl="1"/>
              <a:r>
                <a:rPr lang="en-US" dirty="0">
                  <a:latin typeface="+mj-lt"/>
                </a:rPr>
                <a:t>Equitable Development</a:t>
              </a:r>
            </a:p>
            <a:p>
              <a:pPr lvl="1"/>
              <a:r>
                <a:rPr lang="en-US" dirty="0">
                  <a:latin typeface="+mj-lt"/>
                </a:rPr>
                <a:t>Public Health/Green Space</a:t>
              </a:r>
            </a:p>
            <a:p>
              <a:pPr lvl="1"/>
              <a:r>
                <a:rPr lang="en-US" dirty="0">
                  <a:latin typeface="+mj-lt"/>
                </a:rPr>
                <a:t>Community Leadership</a:t>
              </a:r>
            </a:p>
            <a:p>
              <a:pPr lvl="1"/>
              <a:endParaRPr lang="en-US" dirty="0"/>
            </a:p>
          </p:txBody>
        </p:sp>
      </p:grpSp>
    </p:spTree>
    <p:extLst>
      <p:ext uri="{BB962C8B-B14F-4D97-AF65-F5344CB8AC3E}">
        <p14:creationId xmlns:p14="http://schemas.microsoft.com/office/powerpoint/2010/main" val="254995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7131"/>
          </a:xfrm>
        </p:spPr>
        <p:txBody>
          <a:bodyPr>
            <a:noAutofit/>
          </a:bodyPr>
          <a:lstStyle/>
          <a:p>
            <a:r>
              <a:rPr lang="en-US" b="1" dirty="0"/>
              <a:t>ULI Recommendations - 2018</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93560" y="3242434"/>
            <a:ext cx="5263423" cy="3029157"/>
          </a:xfrm>
          <a:prstGeom prst="rect">
            <a:avLst/>
          </a:prstGeom>
          <a:ln w="15875">
            <a:solidFill>
              <a:schemeClr val="tx1"/>
            </a:solidFill>
          </a:ln>
        </p:spPr>
      </p:pic>
      <p:sp>
        <p:nvSpPr>
          <p:cNvPr id="11" name="Content Placeholder 4"/>
          <p:cNvSpPr txBox="1">
            <a:spLocks/>
          </p:cNvSpPr>
          <p:nvPr/>
        </p:nvSpPr>
        <p:spPr>
          <a:xfrm>
            <a:off x="125767" y="1589486"/>
            <a:ext cx="10533032" cy="3670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Ensure inclusive, equitable development</a:t>
            </a:r>
          </a:p>
          <a:p>
            <a:r>
              <a:rPr lang="en-US" sz="3200" dirty="0">
                <a:latin typeface="+mj-lt"/>
              </a:rPr>
              <a:t>African American leadership and ownership</a:t>
            </a:r>
            <a:endParaRPr lang="en-US" sz="3200" dirty="0"/>
          </a:p>
        </p:txBody>
      </p:sp>
    </p:spTree>
    <p:extLst>
      <p:ext uri="{BB962C8B-B14F-4D97-AF65-F5344CB8AC3E}">
        <p14:creationId xmlns:p14="http://schemas.microsoft.com/office/powerpoint/2010/main" val="157782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Presenters</a:t>
            </a:r>
          </a:p>
        </p:txBody>
      </p:sp>
      <p:sp>
        <p:nvSpPr>
          <p:cNvPr id="3" name="Content Placeholder 2"/>
          <p:cNvSpPr>
            <a:spLocks noGrp="1"/>
          </p:cNvSpPr>
          <p:nvPr>
            <p:ph idx="1"/>
          </p:nvPr>
        </p:nvSpPr>
        <p:spPr>
          <a:xfrm>
            <a:off x="284736" y="2506662"/>
            <a:ext cx="3673642" cy="4351338"/>
          </a:xfrm>
        </p:spPr>
        <p:txBody>
          <a:bodyPr numCol="1">
            <a:normAutofit/>
          </a:bodyPr>
          <a:lstStyle/>
          <a:p>
            <a:pPr marL="0" indent="0">
              <a:buNone/>
            </a:pPr>
            <a:r>
              <a:rPr lang="en-US" sz="3200" b="1" dirty="0"/>
              <a:t>Cyrus Knutson</a:t>
            </a:r>
          </a:p>
          <a:p>
            <a:pPr marL="0" indent="0">
              <a:buNone/>
            </a:pPr>
            <a:endParaRPr lang="en-US" sz="1000" dirty="0"/>
          </a:p>
          <a:p>
            <a:pPr marL="0" indent="0">
              <a:buNone/>
            </a:pPr>
            <a:r>
              <a:rPr lang="en-US" sz="3200" dirty="0">
                <a:solidFill>
                  <a:schemeClr val="accent6">
                    <a:lumMod val="40000"/>
                    <a:lumOff val="60000"/>
                  </a:schemeClr>
                </a:solidFill>
              </a:rPr>
              <a:t>Center for Community Connections</a:t>
            </a:r>
          </a:p>
          <a:p>
            <a:pPr marL="0" indent="0">
              <a:buNone/>
            </a:pPr>
            <a:r>
              <a:rPr lang="en-US" sz="3200" b="1" dirty="0" err="1">
                <a:solidFill>
                  <a:schemeClr val="accent6">
                    <a:lumMod val="40000"/>
                    <a:lumOff val="60000"/>
                  </a:schemeClr>
                </a:solidFill>
              </a:rPr>
              <a:t>MnDOT</a:t>
            </a:r>
            <a:endParaRPr lang="en-US" sz="3200" b="1" dirty="0">
              <a:solidFill>
                <a:schemeClr val="accent6">
                  <a:lumMod val="40000"/>
                  <a:lumOff val="60000"/>
                </a:schemeClr>
              </a:solidFill>
            </a:endParaRPr>
          </a:p>
        </p:txBody>
      </p:sp>
      <p:sp>
        <p:nvSpPr>
          <p:cNvPr id="4" name="Content Placeholder 2"/>
          <p:cNvSpPr txBox="1">
            <a:spLocks/>
          </p:cNvSpPr>
          <p:nvPr/>
        </p:nvSpPr>
        <p:spPr>
          <a:xfrm>
            <a:off x="3981449" y="2506665"/>
            <a:ext cx="3683671" cy="43513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Keith Baker</a:t>
            </a:r>
          </a:p>
          <a:p>
            <a:pPr marL="0" indent="0" algn="ctr">
              <a:buFont typeface="Arial" panose="020B0604020202020204" pitchFamily="34" charset="0"/>
              <a:buNone/>
            </a:pPr>
            <a:endParaRPr lang="en-US" sz="1000" dirty="0"/>
          </a:p>
          <a:p>
            <a:pPr marL="0" indent="0" algn="ctr">
              <a:buFont typeface="Arial" panose="020B0604020202020204" pitchFamily="34" charset="0"/>
              <a:buNone/>
            </a:pPr>
            <a:r>
              <a:rPr lang="en-US" sz="3200" dirty="0">
                <a:solidFill>
                  <a:schemeClr val="accent6">
                    <a:lumMod val="40000"/>
                    <a:lumOff val="60000"/>
                  </a:schemeClr>
                </a:solidFill>
              </a:rPr>
              <a:t>Managing Director</a:t>
            </a:r>
          </a:p>
          <a:p>
            <a:pPr marL="0" indent="0" algn="ctr">
              <a:buFont typeface="Arial" panose="020B0604020202020204" pitchFamily="34" charset="0"/>
              <a:buNone/>
            </a:pPr>
            <a:r>
              <a:rPr lang="en-US" sz="3200" b="1" dirty="0" err="1">
                <a:solidFill>
                  <a:schemeClr val="accent6">
                    <a:lumMod val="40000"/>
                    <a:lumOff val="60000"/>
                  </a:schemeClr>
                </a:solidFill>
              </a:rPr>
              <a:t>ReConnect</a:t>
            </a:r>
            <a:r>
              <a:rPr lang="en-US" sz="3200" b="1" dirty="0">
                <a:solidFill>
                  <a:schemeClr val="accent6">
                    <a:lumMod val="40000"/>
                    <a:lumOff val="60000"/>
                  </a:schemeClr>
                </a:solidFill>
              </a:rPr>
              <a:t> Rondo</a:t>
            </a:r>
          </a:p>
        </p:txBody>
      </p:sp>
      <p:sp>
        <p:nvSpPr>
          <p:cNvPr id="5" name="Content Placeholder 2"/>
          <p:cNvSpPr txBox="1">
            <a:spLocks/>
          </p:cNvSpPr>
          <p:nvPr/>
        </p:nvSpPr>
        <p:spPr>
          <a:xfrm>
            <a:off x="8229604" y="2498725"/>
            <a:ext cx="3765884" cy="43513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b="1" dirty="0"/>
              <a:t>Michael A. Fischer</a:t>
            </a:r>
          </a:p>
          <a:p>
            <a:pPr marL="0" indent="0" algn="r">
              <a:buFont typeface="Arial" panose="020B0604020202020204" pitchFamily="34" charset="0"/>
              <a:buNone/>
            </a:pPr>
            <a:endParaRPr lang="en-US" sz="1000" dirty="0"/>
          </a:p>
          <a:p>
            <a:pPr marL="0" indent="0" algn="r">
              <a:buFont typeface="Arial" panose="020B0604020202020204" pitchFamily="34" charset="0"/>
              <a:buNone/>
            </a:pPr>
            <a:r>
              <a:rPr lang="en-US" sz="3200" b="1" dirty="0">
                <a:solidFill>
                  <a:schemeClr val="accent6">
                    <a:lumMod val="40000"/>
                    <a:lumOff val="60000"/>
                  </a:schemeClr>
                </a:solidFill>
              </a:rPr>
              <a:t>LHB Corp </a:t>
            </a:r>
            <a:r>
              <a:rPr lang="en-US" sz="3200" dirty="0">
                <a:solidFill>
                  <a:schemeClr val="accent6">
                    <a:lumMod val="40000"/>
                    <a:lumOff val="60000"/>
                  </a:schemeClr>
                </a:solidFill>
              </a:rPr>
              <a:t>&amp; </a:t>
            </a:r>
          </a:p>
          <a:p>
            <a:pPr marL="0" indent="0" algn="r">
              <a:buFont typeface="Arial" panose="020B0604020202020204" pitchFamily="34" charset="0"/>
              <a:buNone/>
            </a:pPr>
            <a:r>
              <a:rPr lang="en-US" sz="3200" b="1" dirty="0">
                <a:solidFill>
                  <a:schemeClr val="accent6">
                    <a:lumMod val="40000"/>
                    <a:lumOff val="60000"/>
                  </a:schemeClr>
                </a:solidFill>
              </a:rPr>
              <a:t>Edina City Council</a:t>
            </a:r>
          </a:p>
        </p:txBody>
      </p:sp>
    </p:spTree>
    <p:extLst>
      <p:ext uri="{BB962C8B-B14F-4D97-AF65-F5344CB8AC3E}">
        <p14:creationId xmlns:p14="http://schemas.microsoft.com/office/powerpoint/2010/main" val="3595873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Words &amp; Definitions</a:t>
            </a:r>
          </a:p>
        </p:txBody>
      </p:sp>
      <p:sp>
        <p:nvSpPr>
          <p:cNvPr id="8" name="Content Placeholder 7"/>
          <p:cNvSpPr>
            <a:spLocks noGrp="1"/>
          </p:cNvSpPr>
          <p:nvPr>
            <p:ph idx="1"/>
          </p:nvPr>
        </p:nvSpPr>
        <p:spPr>
          <a:xfrm>
            <a:off x="838200" y="1825625"/>
            <a:ext cx="10515600" cy="3452053"/>
          </a:xfrm>
        </p:spPr>
        <p:txBody>
          <a:bodyPr>
            <a:normAutofit fontScale="92500" lnSpcReduction="10000"/>
          </a:bodyPr>
          <a:lstStyle/>
          <a:p>
            <a:r>
              <a:rPr lang="en-US" sz="4000" b="1" dirty="0">
                <a:solidFill>
                  <a:schemeClr val="bg1"/>
                </a:solidFill>
              </a:rPr>
              <a:t>Equitable Development</a:t>
            </a:r>
          </a:p>
          <a:p>
            <a:r>
              <a:rPr lang="en-US" sz="4000" dirty="0"/>
              <a:t>Affordable Housing – Housing Affordability</a:t>
            </a:r>
          </a:p>
          <a:p>
            <a:r>
              <a:rPr lang="en-US" sz="4000" dirty="0"/>
              <a:t>Communities (</a:t>
            </a:r>
            <a:r>
              <a:rPr lang="en-US" sz="4000" b="1" dirty="0">
                <a:solidFill>
                  <a:schemeClr val="bg1"/>
                </a:solidFill>
              </a:rPr>
              <a:t>neighborhoods/residents</a:t>
            </a:r>
            <a:r>
              <a:rPr lang="en-US" sz="4000" dirty="0"/>
              <a:t>)</a:t>
            </a:r>
          </a:p>
          <a:p>
            <a:r>
              <a:rPr lang="en-US" sz="4000" b="1" dirty="0">
                <a:solidFill>
                  <a:schemeClr val="bg1"/>
                </a:solidFill>
              </a:rPr>
              <a:t>Beneficiaries</a:t>
            </a:r>
          </a:p>
          <a:p>
            <a:r>
              <a:rPr lang="en-US" sz="4000" dirty="0"/>
              <a:t>Gentrification</a:t>
            </a:r>
          </a:p>
          <a:p>
            <a:r>
              <a:rPr lang="en-US" sz="4000" dirty="0"/>
              <a:t>Displacement</a:t>
            </a:r>
          </a:p>
        </p:txBody>
      </p:sp>
    </p:spTree>
    <p:extLst>
      <p:ext uri="{BB962C8B-B14F-4D97-AF65-F5344CB8AC3E}">
        <p14:creationId xmlns:p14="http://schemas.microsoft.com/office/powerpoint/2010/main" val="2901256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12" name="Content Placeholder 11"/>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2702511" y="2046818"/>
            <a:ext cx="6509374" cy="3661523"/>
          </a:xfrm>
        </p:spPr>
      </p:pic>
    </p:spTree>
    <p:extLst>
      <p:ext uri="{BB962C8B-B14F-4D97-AF65-F5344CB8AC3E}">
        <p14:creationId xmlns:p14="http://schemas.microsoft.com/office/powerpoint/2010/main" val="1712914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Main Issue!</a:t>
            </a:r>
          </a:p>
        </p:txBody>
      </p:sp>
      <p:sp>
        <p:nvSpPr>
          <p:cNvPr id="8" name="Content Placeholder 7"/>
          <p:cNvSpPr>
            <a:spLocks noGrp="1"/>
          </p:cNvSpPr>
          <p:nvPr>
            <p:ph idx="1"/>
          </p:nvPr>
        </p:nvSpPr>
        <p:spPr>
          <a:xfrm>
            <a:off x="838200" y="1480930"/>
            <a:ext cx="10515600" cy="4696033"/>
          </a:xfrm>
        </p:spPr>
        <p:txBody>
          <a:bodyPr>
            <a:normAutofit lnSpcReduction="10000"/>
          </a:bodyPr>
          <a:lstStyle/>
          <a:p>
            <a:r>
              <a:rPr lang="en-US" sz="4000" dirty="0"/>
              <a:t>Communities feel done to</a:t>
            </a:r>
          </a:p>
          <a:p>
            <a:pPr lvl="1"/>
            <a:r>
              <a:rPr lang="en-US" sz="3600" dirty="0"/>
              <a:t>Asked to participate – but it is managed participation.</a:t>
            </a:r>
          </a:p>
          <a:p>
            <a:pPr lvl="1"/>
            <a:r>
              <a:rPr lang="en-US" sz="3600" dirty="0"/>
              <a:t>Asked for feedback – about what they don’t have a clue about</a:t>
            </a:r>
          </a:p>
          <a:p>
            <a:pPr lvl="1"/>
            <a:r>
              <a:rPr lang="en-US" sz="3600" dirty="0"/>
              <a:t>Asked to forget – past projects where they saw little direct benefit</a:t>
            </a:r>
          </a:p>
          <a:p>
            <a:pPr lvl="1"/>
            <a:r>
              <a:rPr lang="en-US" sz="3600" dirty="0"/>
              <a:t>Often feel on the back end of the process</a:t>
            </a:r>
          </a:p>
          <a:p>
            <a:pPr lvl="1"/>
            <a:r>
              <a:rPr lang="en-US" sz="3600" dirty="0"/>
              <a:t>Rarely feel the direct benefits</a:t>
            </a:r>
          </a:p>
        </p:txBody>
      </p:sp>
    </p:spTree>
    <p:extLst>
      <p:ext uri="{BB962C8B-B14F-4D97-AF65-F5344CB8AC3E}">
        <p14:creationId xmlns:p14="http://schemas.microsoft.com/office/powerpoint/2010/main" val="1494544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1548" y="53009"/>
            <a:ext cx="11608904" cy="6751983"/>
            <a:chOff x="0" y="0"/>
            <a:chExt cx="8963025" cy="5172075"/>
          </a:xfrm>
        </p:grpSpPr>
        <p:sp>
          <p:nvSpPr>
            <p:cNvPr id="5" name="Rounded Rectangle 4"/>
            <p:cNvSpPr/>
            <p:nvPr/>
          </p:nvSpPr>
          <p:spPr>
            <a:xfrm>
              <a:off x="2523471" y="0"/>
              <a:ext cx="6439554"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000">
                  <a:effectLst/>
                  <a:ea typeface="Times New Roman" panose="02020603050405020304" pitchFamily="18" charset="0"/>
                  <a:cs typeface="Times New Roman" panose="02020603050405020304" pitchFamily="18" charset="0"/>
                </a:rPr>
                <a:t>Sub-Topics</a:t>
              </a:r>
              <a:endParaRPr lang="en-US" sz="1100">
                <a:effectLst/>
                <a:ea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3820001612"/>
                </p:ext>
              </p:extLst>
            </p:nvPr>
          </p:nvGraphicFramePr>
          <p:xfrm>
            <a:off x="0" y="352425"/>
            <a:ext cx="8924925" cy="481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Tree>
    <p:extLst>
      <p:ext uri="{BB962C8B-B14F-4D97-AF65-F5344CB8AC3E}">
        <p14:creationId xmlns:p14="http://schemas.microsoft.com/office/powerpoint/2010/main" val="1906740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9214"/>
          </a:xfrm>
        </p:spPr>
        <p:txBody>
          <a:bodyPr>
            <a:normAutofit fontScale="90000"/>
          </a:bodyPr>
          <a:lstStyle/>
          <a:p>
            <a:r>
              <a:rPr lang="en-US" sz="4900" b="1" dirty="0">
                <a:latin typeface="+mn-lt"/>
              </a:rPr>
              <a:t>Who</a:t>
            </a:r>
            <a:r>
              <a:rPr lang="en-US" b="1" dirty="0">
                <a:latin typeface="+mn-lt"/>
              </a:rPr>
              <a:t> Leads Matters – Policy &amp; Systems Driven</a:t>
            </a:r>
          </a:p>
        </p:txBody>
      </p:sp>
      <p:grpSp>
        <p:nvGrpSpPr>
          <p:cNvPr id="18" name="Group 17"/>
          <p:cNvGrpSpPr/>
          <p:nvPr/>
        </p:nvGrpSpPr>
        <p:grpSpPr>
          <a:xfrm>
            <a:off x="2478346" y="1393796"/>
            <a:ext cx="7235307" cy="4979925"/>
            <a:chOff x="2849726" y="1047565"/>
            <a:chExt cx="5248011" cy="4979925"/>
          </a:xfrm>
        </p:grpSpPr>
        <p:sp>
          <p:nvSpPr>
            <p:cNvPr id="6" name="Parallelogram 5"/>
            <p:cNvSpPr/>
            <p:nvPr/>
          </p:nvSpPr>
          <p:spPr>
            <a:xfrm flipH="1">
              <a:off x="3617576" y="2296269"/>
              <a:ext cx="2958949" cy="1226010"/>
            </a:xfrm>
            <a:prstGeom prst="parallelogram">
              <a:avLst/>
            </a:prstGeom>
            <a:solidFill>
              <a:schemeClr val="accent6">
                <a:lumMod val="7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latin typeface="+mj-lt"/>
                  <a:ea typeface="Calibri" panose="020F0502020204030204" pitchFamily="34" charset="0"/>
                  <a:cs typeface="Times New Roman" panose="02020603050405020304" pitchFamily="18" charset="0"/>
                </a:rPr>
                <a:t>Strategic &amp; Administrative Positioning</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7" name="Parallelogram 6"/>
            <p:cNvSpPr/>
            <p:nvPr/>
          </p:nvSpPr>
          <p:spPr>
            <a:xfrm flipH="1">
              <a:off x="2849726" y="1047565"/>
              <a:ext cx="2958949" cy="1226244"/>
            </a:xfrm>
            <a:prstGeom prst="parallelogram">
              <a:avLst/>
            </a:prstGeom>
            <a:solidFill>
              <a:schemeClr val="accent2">
                <a:lumMod val="7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latin typeface="+mj-lt"/>
                  <a:ea typeface="Calibri" panose="020F0502020204030204" pitchFamily="34" charset="0"/>
                  <a:cs typeface="Times New Roman" panose="02020603050405020304" pitchFamily="18" charset="0"/>
                </a:rPr>
                <a:t>Policy Alignment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8" name="Parallelogram 7"/>
            <p:cNvSpPr/>
            <p:nvPr/>
          </p:nvSpPr>
          <p:spPr>
            <a:xfrm flipH="1">
              <a:off x="4370938" y="3550176"/>
              <a:ext cx="2958949" cy="1226010"/>
            </a:xfrm>
            <a:prstGeom prst="parallelogram">
              <a:avLst/>
            </a:prstGeom>
            <a:solidFill>
              <a:srgbClr val="FF00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latin typeface="+mj-lt"/>
                  <a:ea typeface="Calibri" panose="020F0502020204030204" pitchFamily="34" charset="0"/>
                  <a:cs typeface="Times New Roman" panose="02020603050405020304" pitchFamily="18" charset="0"/>
                </a:rPr>
                <a:t>Community Systems Mapping &amp; Stakeholders Leveraging</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17" name="Parallelogram 16"/>
            <p:cNvSpPr/>
            <p:nvPr/>
          </p:nvSpPr>
          <p:spPr>
            <a:xfrm flipH="1">
              <a:off x="5138788" y="4801480"/>
              <a:ext cx="2958949" cy="1226010"/>
            </a:xfrm>
            <a:prstGeom prst="parallelogram">
              <a:avLst/>
            </a:prstGeom>
            <a:solidFill>
              <a:srgbClr val="FFFF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effectLst/>
                  <a:latin typeface="+mj-lt"/>
                  <a:ea typeface="Calibri" panose="020F0502020204030204" pitchFamily="34" charset="0"/>
                  <a:cs typeface="Times New Roman" panose="02020603050405020304" pitchFamily="18" charset="0"/>
                </a:rPr>
                <a:t>Resident Voice &amp; Buy-In</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0003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051"/>
          </a:xfrm>
        </p:spPr>
        <p:txBody>
          <a:bodyPr>
            <a:normAutofit fontScale="90000"/>
          </a:bodyPr>
          <a:lstStyle/>
          <a:p>
            <a:r>
              <a:rPr lang="en-US" b="1" dirty="0"/>
              <a:t>Traditional vs. Innovative Ways to View Development</a:t>
            </a:r>
          </a:p>
        </p:txBody>
      </p:sp>
      <p:pic>
        <p:nvPicPr>
          <p:cNvPr id="7" name="Content Placeholder 6"/>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543042" y="2272363"/>
            <a:ext cx="5894009" cy="3100248"/>
          </a:xfrm>
        </p:spPr>
      </p:pic>
      <p:pic>
        <p:nvPicPr>
          <p:cNvPr id="12" name="Content Placeholder 11"/>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933468" y="2272363"/>
            <a:ext cx="4633404" cy="3092031"/>
          </a:xfrm>
        </p:spPr>
      </p:pic>
      <p:sp>
        <p:nvSpPr>
          <p:cNvPr id="14" name="TextBox 13"/>
          <p:cNvSpPr txBox="1"/>
          <p:nvPr/>
        </p:nvSpPr>
        <p:spPr>
          <a:xfrm>
            <a:off x="6720396" y="1682604"/>
            <a:ext cx="4633404" cy="369332"/>
          </a:xfrm>
          <a:prstGeom prst="rect">
            <a:avLst/>
          </a:prstGeom>
          <a:noFill/>
        </p:spPr>
        <p:txBody>
          <a:bodyPr wrap="square" rtlCol="0">
            <a:spAutoFit/>
          </a:bodyPr>
          <a:lstStyle/>
          <a:p>
            <a:pPr algn="ctr"/>
            <a:r>
              <a:rPr lang="en-US" dirty="0"/>
              <a:t>No Developer Public Asset</a:t>
            </a:r>
          </a:p>
        </p:txBody>
      </p:sp>
      <p:sp>
        <p:nvSpPr>
          <p:cNvPr id="15" name="TextBox 14"/>
          <p:cNvSpPr txBox="1"/>
          <p:nvPr/>
        </p:nvSpPr>
        <p:spPr>
          <a:xfrm>
            <a:off x="543043" y="1714870"/>
            <a:ext cx="5894008" cy="369332"/>
          </a:xfrm>
          <a:prstGeom prst="rect">
            <a:avLst/>
          </a:prstGeom>
          <a:noFill/>
        </p:spPr>
        <p:txBody>
          <a:bodyPr wrap="square" rtlCol="0">
            <a:spAutoFit/>
          </a:bodyPr>
          <a:lstStyle/>
          <a:p>
            <a:pPr algn="ctr"/>
            <a:r>
              <a:rPr lang="en-US" dirty="0"/>
              <a:t>Developer Public Asset</a:t>
            </a:r>
          </a:p>
        </p:txBody>
      </p:sp>
    </p:spTree>
    <p:extLst>
      <p:ext uri="{BB962C8B-B14F-4D97-AF65-F5344CB8AC3E}">
        <p14:creationId xmlns:p14="http://schemas.microsoft.com/office/powerpoint/2010/main" val="487923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Community Limitations</a:t>
            </a:r>
          </a:p>
        </p:txBody>
      </p:sp>
      <p:sp>
        <p:nvSpPr>
          <p:cNvPr id="8" name="Content Placeholder 7"/>
          <p:cNvSpPr>
            <a:spLocks noGrp="1"/>
          </p:cNvSpPr>
          <p:nvPr>
            <p:ph idx="1"/>
          </p:nvPr>
        </p:nvSpPr>
        <p:spPr/>
        <p:txBody>
          <a:bodyPr>
            <a:normAutofit/>
          </a:bodyPr>
          <a:lstStyle/>
          <a:p>
            <a:r>
              <a:rPr lang="en-US" sz="4000" dirty="0"/>
              <a:t>An absence of understanding and experience with in-place systems, processes, tools and resources that benefit others who know them</a:t>
            </a:r>
          </a:p>
          <a:p>
            <a:r>
              <a:rPr lang="en-US" sz="4000" dirty="0"/>
              <a:t>And,</a:t>
            </a:r>
          </a:p>
          <a:p>
            <a:r>
              <a:rPr lang="en-US" sz="4000" dirty="0"/>
              <a:t>Imagination and definitions and readiness to leverage these elements to their own benefit</a:t>
            </a:r>
          </a:p>
        </p:txBody>
      </p:sp>
    </p:spTree>
    <p:extLst>
      <p:ext uri="{BB962C8B-B14F-4D97-AF65-F5344CB8AC3E}">
        <p14:creationId xmlns:p14="http://schemas.microsoft.com/office/powerpoint/2010/main" val="96781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Equitable Development</a:t>
            </a:r>
          </a:p>
        </p:txBody>
      </p:sp>
      <p:sp>
        <p:nvSpPr>
          <p:cNvPr id="8" name="Content Placeholder 7"/>
          <p:cNvSpPr>
            <a:spLocks noGrp="1"/>
          </p:cNvSpPr>
          <p:nvPr>
            <p:ph idx="1"/>
          </p:nvPr>
        </p:nvSpPr>
        <p:spPr/>
        <p:txBody>
          <a:bodyPr>
            <a:normAutofit/>
          </a:bodyPr>
          <a:lstStyle/>
          <a:p>
            <a:r>
              <a:rPr lang="en-US" sz="4000" dirty="0"/>
              <a:t>An approach for meeting needs of underserved communities – considered an effective placed base action for creating strong and livable communities</a:t>
            </a:r>
          </a:p>
          <a:p>
            <a:r>
              <a:rPr lang="en-US" sz="4000" dirty="0"/>
              <a:t>Emphasis on participatory and inclusive processes and benefits </a:t>
            </a:r>
          </a:p>
          <a:p>
            <a:pPr marL="0" indent="0">
              <a:buNone/>
            </a:pPr>
            <a:endParaRPr lang="en-US" sz="4000" dirty="0"/>
          </a:p>
          <a:p>
            <a:pPr marL="0" indent="0">
              <a:buNone/>
            </a:pPr>
            <a:endParaRPr lang="en-US" sz="4000" dirty="0"/>
          </a:p>
        </p:txBody>
      </p:sp>
    </p:spTree>
    <p:extLst>
      <p:ext uri="{BB962C8B-B14F-4D97-AF65-F5344CB8AC3E}">
        <p14:creationId xmlns:p14="http://schemas.microsoft.com/office/powerpoint/2010/main" val="1281544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Development Beneficiaries</a:t>
            </a:r>
          </a:p>
        </p:txBody>
      </p:sp>
      <p:sp>
        <p:nvSpPr>
          <p:cNvPr id="8" name="Content Placeholder 7"/>
          <p:cNvSpPr>
            <a:spLocks noGrp="1"/>
          </p:cNvSpPr>
          <p:nvPr>
            <p:ph idx="1"/>
          </p:nvPr>
        </p:nvSpPr>
        <p:spPr/>
        <p:txBody>
          <a:bodyPr>
            <a:normAutofit/>
          </a:bodyPr>
          <a:lstStyle/>
          <a:p>
            <a:r>
              <a:rPr lang="en-US" sz="5400" dirty="0"/>
              <a:t>Primary - developers</a:t>
            </a:r>
          </a:p>
          <a:p>
            <a:r>
              <a:rPr lang="en-US" sz="5400" dirty="0"/>
              <a:t>Secondary  - communities</a:t>
            </a:r>
          </a:p>
          <a:p>
            <a:r>
              <a:rPr lang="en-US" sz="5400" dirty="0"/>
              <a:t>Tertiary - communities</a:t>
            </a:r>
          </a:p>
          <a:p>
            <a:pPr marL="0" indent="0">
              <a:buNone/>
            </a:pPr>
            <a:endParaRPr lang="en-US" sz="4000" dirty="0"/>
          </a:p>
        </p:txBody>
      </p:sp>
    </p:spTree>
    <p:extLst>
      <p:ext uri="{BB962C8B-B14F-4D97-AF65-F5344CB8AC3E}">
        <p14:creationId xmlns:p14="http://schemas.microsoft.com/office/powerpoint/2010/main" val="1451619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An Innovative Idea – RCR believes that </a:t>
            </a:r>
            <a:r>
              <a:rPr lang="en-US" b="1" dirty="0">
                <a:solidFill>
                  <a:schemeClr val="bg1"/>
                </a:solidFill>
              </a:rPr>
              <a:t>community</a:t>
            </a:r>
            <a:r>
              <a:rPr lang="en-US" b="1" dirty="0"/>
              <a:t> should be the primary beneficiary</a:t>
            </a:r>
          </a:p>
        </p:txBody>
      </p:sp>
      <p:sp>
        <p:nvSpPr>
          <p:cNvPr id="8" name="Content Placeholder 7"/>
          <p:cNvSpPr>
            <a:spLocks noGrp="1"/>
          </p:cNvSpPr>
          <p:nvPr>
            <p:ph idx="1"/>
          </p:nvPr>
        </p:nvSpPr>
        <p:spPr/>
        <p:txBody>
          <a:bodyPr>
            <a:normAutofit/>
          </a:bodyPr>
          <a:lstStyle/>
          <a:p>
            <a:r>
              <a:rPr lang="en-US" sz="4000" dirty="0"/>
              <a:t>Let the </a:t>
            </a:r>
            <a:r>
              <a:rPr lang="en-US" sz="4000" dirty="0">
                <a:solidFill>
                  <a:schemeClr val="bg1"/>
                </a:solidFill>
              </a:rPr>
              <a:t>community</a:t>
            </a:r>
            <a:r>
              <a:rPr lang="en-US" sz="4000" dirty="0"/>
              <a:t> hold the asset</a:t>
            </a:r>
          </a:p>
          <a:p>
            <a:r>
              <a:rPr lang="en-US" sz="4000" dirty="0"/>
              <a:t>Let the </a:t>
            </a:r>
            <a:r>
              <a:rPr lang="en-US" sz="4000" dirty="0">
                <a:solidFill>
                  <a:schemeClr val="bg1"/>
                </a:solidFill>
              </a:rPr>
              <a:t>community</a:t>
            </a:r>
            <a:r>
              <a:rPr lang="en-US" sz="4000" dirty="0"/>
              <a:t> be the developer</a:t>
            </a:r>
          </a:p>
          <a:p>
            <a:r>
              <a:rPr lang="en-US" sz="4000" dirty="0"/>
              <a:t>Let the </a:t>
            </a:r>
            <a:r>
              <a:rPr lang="en-US" sz="4000" dirty="0">
                <a:solidFill>
                  <a:schemeClr val="bg1"/>
                </a:solidFill>
              </a:rPr>
              <a:t>community</a:t>
            </a:r>
            <a:r>
              <a:rPr lang="en-US" sz="4000" dirty="0"/>
              <a:t> chose it’s partners to co-develop with</a:t>
            </a:r>
          </a:p>
          <a:p>
            <a:pPr marL="0" indent="0">
              <a:buNone/>
            </a:pPr>
            <a:endParaRPr lang="en-US" sz="4000" dirty="0"/>
          </a:p>
        </p:txBody>
      </p:sp>
    </p:spTree>
    <p:extLst>
      <p:ext uri="{BB962C8B-B14F-4D97-AF65-F5344CB8AC3E}">
        <p14:creationId xmlns:p14="http://schemas.microsoft.com/office/powerpoint/2010/main" val="3294690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Today’s Conversation</a:t>
            </a:r>
          </a:p>
        </p:txBody>
      </p:sp>
      <p:sp>
        <p:nvSpPr>
          <p:cNvPr id="3" name="Content Placeholder 2"/>
          <p:cNvSpPr>
            <a:spLocks noGrp="1"/>
          </p:cNvSpPr>
          <p:nvPr>
            <p:ph idx="1"/>
          </p:nvPr>
        </p:nvSpPr>
        <p:spPr>
          <a:xfrm>
            <a:off x="838200" y="1825625"/>
            <a:ext cx="10651958" cy="4351338"/>
          </a:xfrm>
        </p:spPr>
        <p:txBody>
          <a:bodyPr>
            <a:normAutofit/>
          </a:bodyPr>
          <a:lstStyle/>
          <a:p>
            <a:pPr marL="514350" indent="-514350">
              <a:buFont typeface="+mj-lt"/>
              <a:buAutoNum type="arabicPeriod"/>
            </a:pPr>
            <a:r>
              <a:rPr lang="en-US" sz="3200" dirty="0"/>
              <a:t>Cyrus Knutson: </a:t>
            </a:r>
            <a:r>
              <a:rPr lang="en-US" sz="3200" dirty="0">
                <a:solidFill>
                  <a:schemeClr val="accent6">
                    <a:lumMod val="40000"/>
                    <a:lumOff val="60000"/>
                  </a:schemeClr>
                </a:solidFill>
              </a:rPr>
              <a:t>Brief overview of lid usage in the U.S. and locally.</a:t>
            </a:r>
            <a:br>
              <a:rPr lang="en-US" sz="3200" dirty="0">
                <a:solidFill>
                  <a:schemeClr val="accent6">
                    <a:lumMod val="40000"/>
                    <a:lumOff val="60000"/>
                  </a:schemeClr>
                </a:solidFill>
              </a:rPr>
            </a:br>
            <a:endParaRPr lang="en-US" sz="3200" dirty="0">
              <a:solidFill>
                <a:schemeClr val="accent6">
                  <a:lumMod val="40000"/>
                  <a:lumOff val="60000"/>
                </a:schemeClr>
              </a:solidFill>
            </a:endParaRPr>
          </a:p>
          <a:p>
            <a:pPr marL="514350" indent="-514350">
              <a:buFont typeface="+mj-lt"/>
              <a:buAutoNum type="arabicPeriod"/>
            </a:pPr>
            <a:r>
              <a:rPr lang="en-US" sz="3200" dirty="0"/>
              <a:t>Keith Baker</a:t>
            </a:r>
            <a:r>
              <a:rPr lang="en-US" sz="3200" dirty="0">
                <a:solidFill>
                  <a:schemeClr val="accent6">
                    <a:lumMod val="40000"/>
                    <a:lumOff val="60000"/>
                  </a:schemeClr>
                </a:solidFill>
              </a:rPr>
              <a:t>: </a:t>
            </a:r>
            <a:r>
              <a:rPr lang="en-US" sz="3200" dirty="0" err="1">
                <a:solidFill>
                  <a:schemeClr val="accent6">
                    <a:lumMod val="40000"/>
                    <a:lumOff val="60000"/>
                  </a:schemeClr>
                </a:solidFill>
              </a:rPr>
              <a:t>ReConnectRondo’s</a:t>
            </a:r>
            <a:r>
              <a:rPr lang="en-US" sz="3200" dirty="0">
                <a:solidFill>
                  <a:schemeClr val="accent6">
                    <a:lumMod val="40000"/>
                    <a:lumOff val="60000"/>
                  </a:schemeClr>
                </a:solidFill>
              </a:rPr>
              <a:t> work and discussion of proposed community model for lid development. </a:t>
            </a:r>
            <a:br>
              <a:rPr lang="en-US" sz="3200" dirty="0">
                <a:solidFill>
                  <a:schemeClr val="accent6">
                    <a:lumMod val="40000"/>
                    <a:lumOff val="60000"/>
                  </a:schemeClr>
                </a:solidFill>
              </a:rPr>
            </a:br>
            <a:endParaRPr lang="en-US" sz="3200" dirty="0">
              <a:solidFill>
                <a:schemeClr val="accent6">
                  <a:lumMod val="40000"/>
                  <a:lumOff val="60000"/>
                </a:schemeClr>
              </a:solidFill>
            </a:endParaRPr>
          </a:p>
          <a:p>
            <a:pPr marL="514350" indent="-514350">
              <a:buFont typeface="+mj-lt"/>
              <a:buAutoNum type="arabicPeriod"/>
            </a:pPr>
            <a:r>
              <a:rPr lang="en-US" sz="3200" dirty="0"/>
              <a:t>Michael Fischer: </a:t>
            </a:r>
            <a:r>
              <a:rPr lang="en-US" sz="3200" dirty="0">
                <a:solidFill>
                  <a:schemeClr val="accent6">
                    <a:lumMod val="40000"/>
                    <a:lumOff val="60000"/>
                  </a:schemeClr>
                </a:solidFill>
              </a:rPr>
              <a:t>Offer lessons learned from the extensive planning and research done for Grandview Green lid concept.</a:t>
            </a:r>
          </a:p>
        </p:txBody>
      </p:sp>
    </p:spTree>
    <p:extLst>
      <p:ext uri="{BB962C8B-B14F-4D97-AF65-F5344CB8AC3E}">
        <p14:creationId xmlns:p14="http://schemas.microsoft.com/office/powerpoint/2010/main" val="3322988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An Innovative Idea – RCR believes that wealth building and ownership is key. </a:t>
            </a:r>
          </a:p>
        </p:txBody>
      </p:sp>
      <p:sp>
        <p:nvSpPr>
          <p:cNvPr id="8" name="Content Placeholder 7"/>
          <p:cNvSpPr>
            <a:spLocks noGrp="1"/>
          </p:cNvSpPr>
          <p:nvPr>
            <p:ph idx="1"/>
          </p:nvPr>
        </p:nvSpPr>
        <p:spPr/>
        <p:txBody>
          <a:bodyPr>
            <a:normAutofit/>
          </a:bodyPr>
          <a:lstStyle/>
          <a:p>
            <a:pPr lvl="1"/>
            <a:r>
              <a:rPr lang="en-US" sz="3600" dirty="0"/>
              <a:t>A legally tested</a:t>
            </a:r>
          </a:p>
          <a:p>
            <a:pPr lvl="2"/>
            <a:r>
              <a:rPr lang="en-US" sz="3200" dirty="0"/>
              <a:t>self-perpetuating, scalable and inclusive financing mechanism</a:t>
            </a:r>
          </a:p>
          <a:p>
            <a:pPr lvl="2"/>
            <a:r>
              <a:rPr lang="en-US" sz="3200" dirty="0"/>
              <a:t>holds, manages, and leverages to the greatest extent possible assets</a:t>
            </a:r>
          </a:p>
          <a:p>
            <a:pPr lvl="2"/>
            <a:r>
              <a:rPr lang="en-US" sz="3200" dirty="0"/>
              <a:t>maximizes systems, processes, tools and resources to ensure that residents, neighborhoods, and the community are primary beneficiaries. </a:t>
            </a:r>
          </a:p>
          <a:p>
            <a:pPr lvl="1"/>
            <a:endParaRPr lang="en-US" sz="3600" dirty="0"/>
          </a:p>
          <a:p>
            <a:endParaRPr lang="en-US" sz="4000" dirty="0"/>
          </a:p>
          <a:p>
            <a:pPr marL="0" indent="0">
              <a:buNone/>
            </a:pPr>
            <a:endParaRPr lang="en-US" sz="4000" dirty="0"/>
          </a:p>
        </p:txBody>
      </p:sp>
    </p:spTree>
    <p:extLst>
      <p:ext uri="{BB962C8B-B14F-4D97-AF65-F5344CB8AC3E}">
        <p14:creationId xmlns:p14="http://schemas.microsoft.com/office/powerpoint/2010/main" val="3512670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6536"/>
          </a:xfrm>
        </p:spPr>
        <p:txBody>
          <a:bodyPr>
            <a:normAutofit fontScale="90000"/>
          </a:bodyPr>
          <a:lstStyle/>
          <a:p>
            <a:r>
              <a:rPr lang="en-US" sz="4900" b="1" dirty="0">
                <a:latin typeface="+mn-lt"/>
              </a:rPr>
              <a:t>Who</a:t>
            </a:r>
            <a:r>
              <a:rPr lang="en-US" b="1" dirty="0">
                <a:latin typeface="+mn-lt"/>
              </a:rPr>
              <a:t> Leads Matters – Resident &amp; Community Driven</a:t>
            </a:r>
          </a:p>
        </p:txBody>
      </p:sp>
      <p:grpSp>
        <p:nvGrpSpPr>
          <p:cNvPr id="18" name="Group 17"/>
          <p:cNvGrpSpPr/>
          <p:nvPr/>
        </p:nvGrpSpPr>
        <p:grpSpPr>
          <a:xfrm flipH="1">
            <a:off x="1441175" y="1361661"/>
            <a:ext cx="8020878" cy="4987125"/>
            <a:chOff x="2849726" y="1047565"/>
            <a:chExt cx="5248011" cy="4979925"/>
          </a:xfrm>
        </p:grpSpPr>
        <p:sp>
          <p:nvSpPr>
            <p:cNvPr id="6" name="Parallelogram 5"/>
            <p:cNvSpPr/>
            <p:nvPr/>
          </p:nvSpPr>
          <p:spPr>
            <a:xfrm flipH="1">
              <a:off x="3617576" y="2296269"/>
              <a:ext cx="2958949" cy="1226010"/>
            </a:xfrm>
            <a:prstGeom prst="parallelogram">
              <a:avLst/>
            </a:prstGeom>
            <a:solidFill>
              <a:schemeClr val="accent6">
                <a:lumMod val="7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latin typeface="+mj-lt"/>
                  <a:ea typeface="Calibri" panose="020F0502020204030204" pitchFamily="34" charset="0"/>
                  <a:cs typeface="Times New Roman" panose="02020603050405020304" pitchFamily="18" charset="0"/>
                </a:rPr>
                <a:t>Strategic &amp; Administrative Positioning</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7" name="Parallelogram 6"/>
            <p:cNvSpPr/>
            <p:nvPr/>
          </p:nvSpPr>
          <p:spPr>
            <a:xfrm flipH="1">
              <a:off x="2849726" y="1047565"/>
              <a:ext cx="2958949" cy="1226244"/>
            </a:xfrm>
            <a:prstGeom prst="parallelogram">
              <a:avLst/>
            </a:prstGeom>
            <a:solidFill>
              <a:schemeClr val="accent2">
                <a:lumMod val="7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latin typeface="+mj-lt"/>
                  <a:ea typeface="Calibri" panose="020F0502020204030204" pitchFamily="34" charset="0"/>
                  <a:cs typeface="Times New Roman" panose="02020603050405020304" pitchFamily="18" charset="0"/>
                </a:rPr>
                <a:t>Policy Alignment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8" name="Parallelogram 7"/>
            <p:cNvSpPr/>
            <p:nvPr/>
          </p:nvSpPr>
          <p:spPr>
            <a:xfrm flipH="1">
              <a:off x="4370938" y="3550176"/>
              <a:ext cx="2958949" cy="1226010"/>
            </a:xfrm>
            <a:prstGeom prst="parallelogram">
              <a:avLst/>
            </a:prstGeom>
            <a:solidFill>
              <a:srgbClr val="FF00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latin typeface="+mj-lt"/>
                  <a:ea typeface="Calibri" panose="020F0502020204030204" pitchFamily="34" charset="0"/>
                  <a:cs typeface="Times New Roman" panose="02020603050405020304" pitchFamily="18" charset="0"/>
                </a:rPr>
                <a:t>Community Systems Mapping &amp; Stakeholders Leveraging</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17" name="Parallelogram 16"/>
            <p:cNvSpPr/>
            <p:nvPr/>
          </p:nvSpPr>
          <p:spPr>
            <a:xfrm flipH="1">
              <a:off x="5138788" y="4801480"/>
              <a:ext cx="2958949" cy="1226010"/>
            </a:xfrm>
            <a:prstGeom prst="parallelogram">
              <a:avLst/>
            </a:prstGeom>
            <a:solidFill>
              <a:srgbClr val="FFFF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b="1" dirty="0">
                  <a:solidFill>
                    <a:schemeClr val="bg1"/>
                  </a:solidFill>
                  <a:effectLst/>
                  <a:latin typeface="+mj-lt"/>
                  <a:ea typeface="Calibri" panose="020F0502020204030204" pitchFamily="34" charset="0"/>
                  <a:cs typeface="Times New Roman" panose="02020603050405020304" pitchFamily="18" charset="0"/>
                </a:rPr>
                <a:t>Resident Voice &amp; Buy-In</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grpSp>
      <p:grpSp>
        <p:nvGrpSpPr>
          <p:cNvPr id="9" name="Group 8"/>
          <p:cNvGrpSpPr/>
          <p:nvPr/>
        </p:nvGrpSpPr>
        <p:grpSpPr>
          <a:xfrm>
            <a:off x="7881731" y="4481781"/>
            <a:ext cx="2348757" cy="1474513"/>
            <a:chOff x="2849726" y="1047565"/>
            <a:chExt cx="5248011" cy="4979925"/>
          </a:xfrm>
        </p:grpSpPr>
        <p:sp>
          <p:nvSpPr>
            <p:cNvPr id="10" name="Parallelogram 9"/>
            <p:cNvSpPr/>
            <p:nvPr/>
          </p:nvSpPr>
          <p:spPr>
            <a:xfrm flipH="1">
              <a:off x="3617576" y="2296269"/>
              <a:ext cx="2958949" cy="1226010"/>
            </a:xfrm>
            <a:prstGeom prst="parallelogram">
              <a:avLst/>
            </a:prstGeom>
            <a:solidFill>
              <a:schemeClr val="accent6">
                <a:lumMod val="7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400" b="1" dirty="0">
                  <a:solidFill>
                    <a:schemeClr val="bg1"/>
                  </a:solidFill>
                  <a:latin typeface="+mj-lt"/>
                  <a:ea typeface="Calibri" panose="020F0502020204030204" pitchFamily="34" charset="0"/>
                  <a:cs typeface="Times New Roman" panose="02020603050405020304" pitchFamily="18" charset="0"/>
                </a:rPr>
                <a:t>Strategic &amp; Administrative Positioning</a:t>
              </a:r>
              <a:endParaRPr lang="en-US" sz="400" dirty="0">
                <a:solidFill>
                  <a:schemeClr val="bg1"/>
                </a:solidFill>
                <a:effectLst/>
                <a:latin typeface="+mj-lt"/>
                <a:ea typeface="Calibri" panose="020F0502020204030204" pitchFamily="34" charset="0"/>
                <a:cs typeface="Times New Roman" panose="02020603050405020304" pitchFamily="18" charset="0"/>
              </a:endParaRPr>
            </a:p>
          </p:txBody>
        </p:sp>
        <p:sp>
          <p:nvSpPr>
            <p:cNvPr id="11" name="Parallelogram 10"/>
            <p:cNvSpPr/>
            <p:nvPr/>
          </p:nvSpPr>
          <p:spPr>
            <a:xfrm flipH="1">
              <a:off x="2849726" y="1047565"/>
              <a:ext cx="2958949" cy="1226244"/>
            </a:xfrm>
            <a:prstGeom prst="parallelogram">
              <a:avLst/>
            </a:prstGeom>
            <a:solidFill>
              <a:schemeClr val="accent2">
                <a:lumMod val="7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400" b="1" dirty="0">
                  <a:solidFill>
                    <a:schemeClr val="bg1"/>
                  </a:solidFill>
                  <a:latin typeface="+mj-lt"/>
                  <a:ea typeface="Calibri" panose="020F0502020204030204" pitchFamily="34" charset="0"/>
                  <a:cs typeface="Times New Roman" panose="02020603050405020304" pitchFamily="18" charset="0"/>
                </a:rPr>
                <a:t>Policy Alignment</a:t>
              </a:r>
              <a:endParaRPr lang="en-US" sz="400" dirty="0">
                <a:solidFill>
                  <a:schemeClr val="bg1"/>
                </a:solidFill>
                <a:effectLst/>
                <a:latin typeface="+mj-lt"/>
                <a:ea typeface="Calibri" panose="020F0502020204030204" pitchFamily="34" charset="0"/>
                <a:cs typeface="Times New Roman" panose="02020603050405020304" pitchFamily="18" charset="0"/>
              </a:endParaRPr>
            </a:p>
          </p:txBody>
        </p:sp>
        <p:sp>
          <p:nvSpPr>
            <p:cNvPr id="12" name="Parallelogram 11"/>
            <p:cNvSpPr/>
            <p:nvPr/>
          </p:nvSpPr>
          <p:spPr>
            <a:xfrm flipH="1">
              <a:off x="4370938" y="3550176"/>
              <a:ext cx="2958949" cy="1226010"/>
            </a:xfrm>
            <a:prstGeom prst="parallelogram">
              <a:avLst/>
            </a:prstGeom>
            <a:solidFill>
              <a:srgbClr val="FF00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400" b="1" dirty="0">
                  <a:solidFill>
                    <a:schemeClr val="bg1"/>
                  </a:solidFill>
                  <a:latin typeface="+mj-lt"/>
                  <a:ea typeface="Calibri" panose="020F0502020204030204" pitchFamily="34" charset="0"/>
                  <a:cs typeface="Times New Roman" panose="02020603050405020304" pitchFamily="18" charset="0"/>
                </a:rPr>
                <a:t>Community Systems Mapping &amp; Stakeholders Leveraging</a:t>
              </a:r>
              <a:endParaRPr lang="en-US" sz="400" dirty="0">
                <a:solidFill>
                  <a:schemeClr val="bg1"/>
                </a:solidFill>
                <a:effectLst/>
                <a:latin typeface="+mj-lt"/>
                <a:ea typeface="Calibri" panose="020F0502020204030204" pitchFamily="34" charset="0"/>
                <a:cs typeface="Times New Roman" panose="02020603050405020304" pitchFamily="18" charset="0"/>
              </a:endParaRPr>
            </a:p>
          </p:txBody>
        </p:sp>
        <p:sp>
          <p:nvSpPr>
            <p:cNvPr id="13" name="Parallelogram 12"/>
            <p:cNvSpPr/>
            <p:nvPr/>
          </p:nvSpPr>
          <p:spPr>
            <a:xfrm flipH="1">
              <a:off x="5138788" y="4801480"/>
              <a:ext cx="2958949" cy="1226010"/>
            </a:xfrm>
            <a:prstGeom prst="parallelogram">
              <a:avLst/>
            </a:prstGeom>
            <a:solidFill>
              <a:srgbClr val="FFFF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400" b="1" dirty="0">
                  <a:solidFill>
                    <a:schemeClr val="bg1"/>
                  </a:solidFill>
                  <a:effectLst/>
                  <a:latin typeface="+mj-lt"/>
                  <a:ea typeface="Calibri" panose="020F0502020204030204" pitchFamily="34" charset="0"/>
                  <a:cs typeface="Times New Roman" panose="02020603050405020304" pitchFamily="18" charset="0"/>
                </a:rPr>
                <a:t>Resident Voice &amp; Buy-In</a:t>
              </a:r>
              <a:endParaRPr lang="en-US" sz="40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59428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215734"/>
            <a:ext cx="10492411" cy="658909"/>
          </a:xfrm>
        </p:spPr>
        <p:txBody>
          <a:bodyPr>
            <a:normAutofit fontScale="90000"/>
          </a:bodyPr>
          <a:lstStyle/>
          <a:p>
            <a:endParaRPr lang="en-US" dirty="0"/>
          </a:p>
        </p:txBody>
      </p:sp>
      <p:grpSp>
        <p:nvGrpSpPr>
          <p:cNvPr id="7" name="Group 6"/>
          <p:cNvGrpSpPr/>
          <p:nvPr/>
        </p:nvGrpSpPr>
        <p:grpSpPr>
          <a:xfrm>
            <a:off x="1595448" y="686951"/>
            <a:ext cx="8860518" cy="6263813"/>
            <a:chOff x="2161841" y="594187"/>
            <a:chExt cx="8098221" cy="5917931"/>
          </a:xfrm>
        </p:grpSpPr>
        <p:pic>
          <p:nvPicPr>
            <p:cNvPr id="8" name="Picture 7">
              <a:extLst>
                <a:ext uri="{FF2B5EF4-FFF2-40B4-BE49-F238E27FC236}">
                  <a16:creationId xmlns:a16="http://schemas.microsoft.com/office/drawing/2014/main" id="{8897A92C-A6D7-4F27-925C-D629CF31BCF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6200000">
              <a:off x="3251986" y="-495958"/>
              <a:ext cx="5917931" cy="8098221"/>
            </a:xfrm>
            <a:prstGeom prst="rect">
              <a:avLst/>
            </a:prstGeom>
          </p:spPr>
        </p:pic>
        <p:pic>
          <p:nvPicPr>
            <p:cNvPr id="9" name="Picture 8">
              <a:extLst>
                <a:ext uri="{FF2B5EF4-FFF2-40B4-BE49-F238E27FC236}">
                  <a16:creationId xmlns:a16="http://schemas.microsoft.com/office/drawing/2014/main" id="{676B001F-D0EE-4EBB-9E8B-3D8AD55D97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21095" y="1241748"/>
              <a:ext cx="6220718" cy="4620156"/>
            </a:xfrm>
            <a:prstGeom prst="rect">
              <a:avLst/>
            </a:prstGeom>
          </p:spPr>
        </p:pic>
      </p:grpSp>
    </p:spTree>
    <p:extLst>
      <p:ext uri="{BB962C8B-B14F-4D97-AF65-F5344CB8AC3E}">
        <p14:creationId xmlns:p14="http://schemas.microsoft.com/office/powerpoint/2010/main" val="3690960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22"/>
            <a:ext cx="10585174" cy="496266"/>
          </a:xfrm>
        </p:spPr>
        <p:txBody>
          <a:bodyPr>
            <a:normAutofit fontScale="90000"/>
          </a:bodyPr>
          <a:lstStyle/>
          <a:p>
            <a:endParaRPr lang="en-US" dirty="0"/>
          </a:p>
        </p:txBody>
      </p:sp>
      <p:grpSp>
        <p:nvGrpSpPr>
          <p:cNvPr id="5" name="Group 4"/>
          <p:cNvGrpSpPr/>
          <p:nvPr/>
        </p:nvGrpSpPr>
        <p:grpSpPr>
          <a:xfrm>
            <a:off x="1828801" y="649357"/>
            <a:ext cx="8736278" cy="6417711"/>
            <a:chOff x="2161841" y="594187"/>
            <a:chExt cx="8098221" cy="5917931"/>
          </a:xfrm>
        </p:grpSpPr>
        <p:pic>
          <p:nvPicPr>
            <p:cNvPr id="6" name="Picture 5">
              <a:extLst>
                <a:ext uri="{FF2B5EF4-FFF2-40B4-BE49-F238E27FC236}">
                  <a16:creationId xmlns:a16="http://schemas.microsoft.com/office/drawing/2014/main" id="{8897A92C-A6D7-4F27-925C-D629CF31BCF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6200000">
              <a:off x="3251986" y="-495958"/>
              <a:ext cx="5917931" cy="8098221"/>
            </a:xfrm>
            <a:prstGeom prst="rect">
              <a:avLst/>
            </a:prstGeom>
          </p:spPr>
        </p:pic>
        <p:pic>
          <p:nvPicPr>
            <p:cNvPr id="7" name="Picture 6">
              <a:extLst>
                <a:ext uri="{FF2B5EF4-FFF2-40B4-BE49-F238E27FC236}">
                  <a16:creationId xmlns:a16="http://schemas.microsoft.com/office/drawing/2014/main" id="{BF4CBEB4-F58B-44E1-BE02-970389BDE49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33159" y="1223310"/>
              <a:ext cx="6206256" cy="4654692"/>
            </a:xfrm>
            <a:prstGeom prst="rect">
              <a:avLst/>
            </a:prstGeom>
          </p:spPr>
        </p:pic>
      </p:grpSp>
    </p:spTree>
    <p:extLst>
      <p:ext uri="{BB962C8B-B14F-4D97-AF65-F5344CB8AC3E}">
        <p14:creationId xmlns:p14="http://schemas.microsoft.com/office/powerpoint/2010/main" val="593267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I_6961">
            <a:hlinkClick r:id="" action="ppaction://media"/>
            <a:extLst>
              <a:ext uri="{FF2B5EF4-FFF2-40B4-BE49-F238E27FC236}">
                <a16:creationId xmlns:a16="http://schemas.microsoft.com/office/drawing/2014/main" id="{4A593B4C-418D-4D49-BCA4-2762DA5C7A16}"/>
              </a:ext>
            </a:extLst>
          </p:cNvPr>
          <p:cNvPicPr>
            <a:picLocks noChangeAspect="1"/>
          </p:cNvPicPr>
          <p:nvPr>
            <a:videoFile r:link="rId1"/>
          </p:nvPr>
        </p:nvPicPr>
        <p:blipFill>
          <a:blip r:embed="rId4"/>
          <a:stretch>
            <a:fillRect/>
          </a:stretch>
        </p:blipFill>
        <p:spPr>
          <a:xfrm>
            <a:off x="1588" y="893"/>
            <a:ext cx="12188825" cy="6856214"/>
          </a:xfrm>
          <a:prstGeom prst="rect">
            <a:avLst/>
          </a:prstGeom>
        </p:spPr>
      </p:pic>
    </p:spTree>
    <p:extLst>
      <p:ext uri="{BB962C8B-B14F-4D97-AF65-F5344CB8AC3E}">
        <p14:creationId xmlns:p14="http://schemas.microsoft.com/office/powerpoint/2010/main" val="13782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0287E-E7D2-4CA2-834F-F840439240CB}"/>
              </a:ext>
            </a:extLst>
          </p:cNvPr>
          <p:cNvSpPr>
            <a:spLocks noGrp="1"/>
          </p:cNvSpPr>
          <p:nvPr>
            <p:ph type="body" sz="quarter" idx="10"/>
          </p:nvPr>
        </p:nvSpPr>
        <p:spPr/>
        <p:txBody>
          <a:bodyPr>
            <a:normAutofit fontScale="77500" lnSpcReduction="20000"/>
          </a:bodyPr>
          <a:lstStyle/>
          <a:p>
            <a:r>
              <a:rPr lang="en-US" dirty="0"/>
              <a:t>SINGLE FAMILY</a:t>
            </a:r>
          </a:p>
        </p:txBody>
      </p:sp>
      <p:pic>
        <p:nvPicPr>
          <p:cNvPr id="6" name="Picture 5">
            <a:extLst>
              <a:ext uri="{FF2B5EF4-FFF2-40B4-BE49-F238E27FC236}">
                <a16:creationId xmlns:a16="http://schemas.microsoft.com/office/drawing/2014/main" id="{D6B8A49F-A5C0-4B86-84F4-776359C50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592" y="-8499669"/>
            <a:ext cx="6503882" cy="6503882"/>
          </a:xfrm>
          <a:prstGeom prst="rect">
            <a:avLst/>
          </a:prstGeom>
        </p:spPr>
      </p:pic>
      <p:pic>
        <p:nvPicPr>
          <p:cNvPr id="8" name="Picture 7">
            <a:extLst>
              <a:ext uri="{FF2B5EF4-FFF2-40B4-BE49-F238E27FC236}">
                <a16:creationId xmlns:a16="http://schemas.microsoft.com/office/drawing/2014/main" id="{86E27FB1-9C55-4917-9483-83B12D632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501" y="-8966941"/>
            <a:ext cx="6503882" cy="6503882"/>
          </a:xfrm>
          <a:prstGeom prst="rect">
            <a:avLst/>
          </a:prstGeom>
        </p:spPr>
      </p:pic>
      <p:pic>
        <p:nvPicPr>
          <p:cNvPr id="10" name="Picture 9">
            <a:extLst>
              <a:ext uri="{FF2B5EF4-FFF2-40B4-BE49-F238E27FC236}">
                <a16:creationId xmlns:a16="http://schemas.microsoft.com/office/drawing/2014/main" id="{5CD8963D-46B2-4C34-B70A-A4B6D29AE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941" y="-8966941"/>
            <a:ext cx="6503882" cy="6503882"/>
          </a:xfrm>
          <a:prstGeom prst="rect">
            <a:avLst/>
          </a:prstGeom>
        </p:spPr>
      </p:pic>
      <p:pic>
        <p:nvPicPr>
          <p:cNvPr id="12" name="Picture 11">
            <a:extLst>
              <a:ext uri="{FF2B5EF4-FFF2-40B4-BE49-F238E27FC236}">
                <a16:creationId xmlns:a16="http://schemas.microsoft.com/office/drawing/2014/main" id="{6B8FFB5E-017C-4D34-98CD-2B48F4FA5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79793" y="-8499669"/>
            <a:ext cx="6503882" cy="6503882"/>
          </a:xfrm>
          <a:prstGeom prst="rect">
            <a:avLst/>
          </a:prstGeom>
        </p:spPr>
      </p:pic>
      <p:pic>
        <p:nvPicPr>
          <p:cNvPr id="14" name="Picture 13">
            <a:extLst>
              <a:ext uri="{FF2B5EF4-FFF2-40B4-BE49-F238E27FC236}">
                <a16:creationId xmlns:a16="http://schemas.microsoft.com/office/drawing/2014/main" id="{2B12F333-4653-4866-B515-290BDECB5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72509" y="-8966941"/>
            <a:ext cx="6503882" cy="6503882"/>
          </a:xfrm>
          <a:prstGeom prst="rect">
            <a:avLst/>
          </a:prstGeom>
        </p:spPr>
      </p:pic>
      <p:pic>
        <p:nvPicPr>
          <p:cNvPr id="16" name="Picture 15">
            <a:extLst>
              <a:ext uri="{FF2B5EF4-FFF2-40B4-BE49-F238E27FC236}">
                <a16:creationId xmlns:a16="http://schemas.microsoft.com/office/drawing/2014/main" id="{6E1C5FA6-9889-4C54-8819-9D48F1947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27611" y="6680941"/>
            <a:ext cx="6503882" cy="6503882"/>
          </a:xfrm>
          <a:prstGeom prst="rect">
            <a:avLst/>
          </a:prstGeom>
        </p:spPr>
      </p:pic>
      <p:pic>
        <p:nvPicPr>
          <p:cNvPr id="18" name="Picture 17">
            <a:extLst>
              <a:ext uri="{FF2B5EF4-FFF2-40B4-BE49-F238E27FC236}">
                <a16:creationId xmlns:a16="http://schemas.microsoft.com/office/drawing/2014/main" id="{FE965148-24CE-4F9F-9FC6-FC155895B5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8497" y="6858000"/>
            <a:ext cx="6503882" cy="6503882"/>
          </a:xfrm>
          <a:prstGeom prst="rect">
            <a:avLst/>
          </a:prstGeom>
        </p:spPr>
      </p:pic>
      <p:pic>
        <p:nvPicPr>
          <p:cNvPr id="20" name="Picture 19">
            <a:extLst>
              <a:ext uri="{FF2B5EF4-FFF2-40B4-BE49-F238E27FC236}">
                <a16:creationId xmlns:a16="http://schemas.microsoft.com/office/drawing/2014/main" id="{BFAE369E-438A-4E9F-AD03-20B538DD46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6122" y="7732891"/>
            <a:ext cx="6503882" cy="6503882"/>
          </a:xfrm>
          <a:prstGeom prst="rect">
            <a:avLst/>
          </a:prstGeom>
        </p:spPr>
      </p:pic>
      <p:pic>
        <p:nvPicPr>
          <p:cNvPr id="22" name="Picture 21">
            <a:extLst>
              <a:ext uri="{FF2B5EF4-FFF2-40B4-BE49-F238E27FC236}">
                <a16:creationId xmlns:a16="http://schemas.microsoft.com/office/drawing/2014/main" id="{8BC2918A-47BD-456E-9D6C-995874A67E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7419" y="8214154"/>
            <a:ext cx="6503882" cy="6503882"/>
          </a:xfrm>
          <a:prstGeom prst="rect">
            <a:avLst/>
          </a:prstGeom>
        </p:spPr>
      </p:pic>
      <p:pic>
        <p:nvPicPr>
          <p:cNvPr id="24" name="Picture 23">
            <a:extLst>
              <a:ext uri="{FF2B5EF4-FFF2-40B4-BE49-F238E27FC236}">
                <a16:creationId xmlns:a16="http://schemas.microsoft.com/office/drawing/2014/main" id="{212EF5E3-FAC2-43B1-A8B0-A86F33BF5F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01469" y="8214154"/>
            <a:ext cx="6503882" cy="6503882"/>
          </a:xfrm>
          <a:prstGeom prst="rect">
            <a:avLst/>
          </a:prstGeom>
        </p:spPr>
      </p:pic>
      <p:pic>
        <p:nvPicPr>
          <p:cNvPr id="28" name="Picture 27">
            <a:extLst>
              <a:ext uri="{FF2B5EF4-FFF2-40B4-BE49-F238E27FC236}">
                <a16:creationId xmlns:a16="http://schemas.microsoft.com/office/drawing/2014/main" id="{8DA09F32-92B4-46EF-A7CB-B4D11C4AF4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097486" y="7396007"/>
            <a:ext cx="6503882" cy="6503882"/>
          </a:xfrm>
          <a:prstGeom prst="rect">
            <a:avLst/>
          </a:prstGeom>
        </p:spPr>
      </p:pic>
      <p:pic>
        <p:nvPicPr>
          <p:cNvPr id="7" name="Picture 6">
            <a:extLst>
              <a:ext uri="{FF2B5EF4-FFF2-40B4-BE49-F238E27FC236}">
                <a16:creationId xmlns:a16="http://schemas.microsoft.com/office/drawing/2014/main" id="{7A94D301-186F-4E01-9A4A-8BBDA7F25764}"/>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589" y="893"/>
            <a:ext cx="12188825" cy="6856214"/>
          </a:xfrm>
          <a:prstGeom prst="rect">
            <a:avLst/>
          </a:prstGeom>
        </p:spPr>
      </p:pic>
      <p:sp>
        <p:nvSpPr>
          <p:cNvPr id="3" name="TextBox 2">
            <a:extLst>
              <a:ext uri="{FF2B5EF4-FFF2-40B4-BE49-F238E27FC236}">
                <a16:creationId xmlns:a16="http://schemas.microsoft.com/office/drawing/2014/main" id="{CAB5F506-19B6-4E22-9993-6D31DDD67AE5}"/>
              </a:ext>
            </a:extLst>
          </p:cNvPr>
          <p:cNvSpPr txBox="1"/>
          <p:nvPr/>
        </p:nvSpPr>
        <p:spPr>
          <a:xfrm>
            <a:off x="-2884735" y="6610887"/>
            <a:ext cx="5383033" cy="246221"/>
          </a:xfrm>
          <a:prstGeom prst="rect">
            <a:avLst/>
          </a:prstGeom>
        </p:spPr>
        <p:txBody>
          <a:bodyPr wrap="square" rtlCol="0">
            <a:spAutoFit/>
          </a:bodyPr>
          <a:lstStyle/>
          <a:p>
            <a:pPr algn="r"/>
            <a:r>
              <a:rPr lang="en-US" sz="1000" spc="300" dirty="0">
                <a:solidFill>
                  <a:schemeClr val="bg1"/>
                </a:solidFill>
                <a:latin typeface="Volte" panose="00000500000000000000" pitchFamily="50" charset="0"/>
              </a:rPr>
              <a:t>LOOKING SOUTH ON FISK</a:t>
            </a:r>
          </a:p>
        </p:txBody>
      </p:sp>
    </p:spTree>
    <p:extLst>
      <p:ext uri="{BB962C8B-B14F-4D97-AF65-F5344CB8AC3E}">
        <p14:creationId xmlns:p14="http://schemas.microsoft.com/office/powerpoint/2010/main" val="2113986255"/>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19" y="519766"/>
            <a:ext cx="2510117" cy="5605369"/>
          </a:xfrm>
        </p:spPr>
        <p:txBody>
          <a:bodyPr>
            <a:normAutofit/>
          </a:bodyPr>
          <a:lstStyle/>
          <a:p>
            <a:r>
              <a:rPr lang="en-US" dirty="0">
                <a:solidFill>
                  <a:schemeClr val="accent6">
                    <a:lumMod val="60000"/>
                    <a:lumOff val="40000"/>
                  </a:schemeClr>
                </a:solidFill>
              </a:rPr>
              <a:t>Lessons Learned </a:t>
            </a:r>
            <a:r>
              <a:rPr lang="en-US" dirty="0"/>
              <a:t>in Edina</a:t>
            </a:r>
            <a:endParaRPr lang="en-US" dirty="0">
              <a:solidFill>
                <a:schemeClr val="accent6">
                  <a:lumMod val="40000"/>
                  <a:lumOff val="60000"/>
                </a:schemeClr>
              </a:solidFill>
            </a:endParaRPr>
          </a:p>
        </p:txBody>
      </p:sp>
      <p:pic>
        <p:nvPicPr>
          <p:cNvPr id="3" name="Picture 2">
            <a:extLst>
              <a:ext uri="{FF2B5EF4-FFF2-40B4-BE49-F238E27FC236}">
                <a16:creationId xmlns:a16="http://schemas.microsoft.com/office/drawing/2014/main" id="{2CE334B3-C930-4857-9402-32ACD081AF1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70793" y="0"/>
            <a:ext cx="10529790" cy="6858000"/>
          </a:xfrm>
          <a:prstGeom prst="rect">
            <a:avLst/>
          </a:prstGeom>
        </p:spPr>
      </p:pic>
    </p:spTree>
    <p:extLst>
      <p:ext uri="{BB962C8B-B14F-4D97-AF65-F5344CB8AC3E}">
        <p14:creationId xmlns:p14="http://schemas.microsoft.com/office/powerpoint/2010/main" val="3109039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D14C-DD06-49B4-A835-1181408892CE}"/>
              </a:ext>
            </a:extLst>
          </p:cNvPr>
          <p:cNvSpPr>
            <a:spLocks noGrp="1"/>
          </p:cNvSpPr>
          <p:nvPr>
            <p:ph type="title"/>
          </p:nvPr>
        </p:nvSpPr>
        <p:spPr/>
        <p:txBody>
          <a:bodyPr/>
          <a:lstStyle/>
          <a:p>
            <a:pPr algn="ctr"/>
            <a:r>
              <a:rPr lang="en-US" dirty="0"/>
              <a:t>Grandview </a:t>
            </a:r>
            <a:r>
              <a:rPr lang="en-US" dirty="0">
                <a:solidFill>
                  <a:schemeClr val="accent6">
                    <a:lumMod val="60000"/>
                    <a:lumOff val="40000"/>
                  </a:schemeClr>
                </a:solidFill>
              </a:rPr>
              <a:t>Planning Context</a:t>
            </a:r>
          </a:p>
        </p:txBody>
      </p:sp>
      <p:sp>
        <p:nvSpPr>
          <p:cNvPr id="3" name="Content Placeholder 2">
            <a:extLst>
              <a:ext uri="{FF2B5EF4-FFF2-40B4-BE49-F238E27FC236}">
                <a16:creationId xmlns:a16="http://schemas.microsoft.com/office/drawing/2014/main" id="{08787116-6C1D-48A0-B34E-268419169153}"/>
              </a:ext>
            </a:extLst>
          </p:cNvPr>
          <p:cNvSpPr>
            <a:spLocks noGrp="1"/>
          </p:cNvSpPr>
          <p:nvPr>
            <p:ph idx="1"/>
          </p:nvPr>
        </p:nvSpPr>
        <p:spPr>
          <a:xfrm>
            <a:off x="1866900" y="1690690"/>
            <a:ext cx="9040586" cy="4710111"/>
          </a:xfrm>
        </p:spPr>
        <p:txBody>
          <a:bodyPr>
            <a:normAutofit/>
          </a:bodyPr>
          <a:lstStyle/>
          <a:p>
            <a:pPr marL="0" indent="0">
              <a:buNone/>
            </a:pPr>
            <a:r>
              <a:rPr lang="en-US" dirty="0"/>
              <a:t>Dec 2008  	Comprehensive Plan Identifies Grandview as 		a potential area of change</a:t>
            </a:r>
          </a:p>
          <a:p>
            <a:pPr marL="0" indent="0">
              <a:buNone/>
            </a:pPr>
            <a:r>
              <a:rPr lang="en-US" dirty="0"/>
              <a:t>Dec 2009 	Grandview Planning Process proposed</a:t>
            </a:r>
          </a:p>
          <a:p>
            <a:pPr lvl="4"/>
            <a:r>
              <a:rPr lang="en-US" dirty="0"/>
              <a:t>10 Meetings in 20 Days</a:t>
            </a:r>
          </a:p>
          <a:p>
            <a:pPr lvl="4"/>
            <a:r>
              <a:rPr lang="en-US" dirty="0"/>
              <a:t>Citizen Advisory Committee</a:t>
            </a:r>
          </a:p>
          <a:p>
            <a:pPr lvl="4"/>
            <a:r>
              <a:rPr lang="en-US" dirty="0"/>
              <a:t>Volunteer Edina Resident Design Team</a:t>
            </a:r>
          </a:p>
          <a:p>
            <a:pPr marL="0" indent="0">
              <a:buNone/>
            </a:pPr>
            <a:r>
              <a:rPr lang="en-US" dirty="0"/>
              <a:t>April 2010	Kick-off Meeting</a:t>
            </a:r>
          </a:p>
          <a:p>
            <a:pPr lvl="4"/>
            <a:r>
              <a:rPr lang="en-US" dirty="0"/>
              <a:t>Business and Property Owner meetings</a:t>
            </a:r>
          </a:p>
          <a:p>
            <a:pPr lvl="4"/>
            <a:r>
              <a:rPr lang="en-US" dirty="0"/>
              <a:t>Developer Roundtables</a:t>
            </a:r>
          </a:p>
          <a:p>
            <a:pPr lvl="4"/>
            <a:r>
              <a:rPr lang="en-US" dirty="0"/>
              <a:t>Community Open House meetings</a:t>
            </a:r>
          </a:p>
          <a:p>
            <a:pPr marL="0" indent="0">
              <a:buNone/>
            </a:pPr>
            <a:r>
              <a:rPr lang="en-US" dirty="0"/>
              <a:t>April 23/24 </a:t>
            </a:r>
            <a:r>
              <a:rPr lang="en-US" dirty="0">
                <a:solidFill>
                  <a:srgbClr val="FF0000"/>
                </a:solidFill>
              </a:rPr>
              <a:t>	</a:t>
            </a:r>
            <a:r>
              <a:rPr lang="en-US" dirty="0"/>
              <a:t>Design Workshop with Edina Architects</a:t>
            </a:r>
          </a:p>
        </p:txBody>
      </p:sp>
    </p:spTree>
    <p:extLst>
      <p:ext uri="{BB962C8B-B14F-4D97-AF65-F5344CB8AC3E}">
        <p14:creationId xmlns:p14="http://schemas.microsoft.com/office/powerpoint/2010/main" val="2520183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468E-8C19-473B-A4A1-9CDD810D36F1}"/>
              </a:ext>
            </a:extLst>
          </p:cNvPr>
          <p:cNvSpPr>
            <a:spLocks noGrp="1"/>
          </p:cNvSpPr>
          <p:nvPr>
            <p:ph type="title"/>
          </p:nvPr>
        </p:nvSpPr>
        <p:spPr/>
        <p:txBody>
          <a:bodyPr/>
          <a:lstStyle/>
          <a:p>
            <a:endParaRPr lang="en-US"/>
          </a:p>
        </p:txBody>
      </p:sp>
      <p:pic>
        <p:nvPicPr>
          <p:cNvPr id="5" name="Content Placeholder 4" descr="A close up of a map&#10;&#10;Description generated with high confidence">
            <a:extLst>
              <a:ext uri="{FF2B5EF4-FFF2-40B4-BE49-F238E27FC236}">
                <a16:creationId xmlns:a16="http://schemas.microsoft.com/office/drawing/2014/main" id="{0AFE6FDB-11B4-4340-B13C-BA218C6C26B5}"/>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88136" y="104662"/>
            <a:ext cx="4342670" cy="3633400"/>
          </a:xfrm>
        </p:spPr>
      </p:pic>
      <p:pic>
        <p:nvPicPr>
          <p:cNvPr id="4" name="Picture 3" descr="A close up of a map&#10;&#10;Description generated with high confidence">
            <a:extLst>
              <a:ext uri="{FF2B5EF4-FFF2-40B4-BE49-F238E27FC236}">
                <a16:creationId xmlns:a16="http://schemas.microsoft.com/office/drawing/2014/main" id="{81739C94-FBB5-4992-B1C6-58A4219CAB5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546873" y="108526"/>
            <a:ext cx="3892924" cy="3629536"/>
          </a:xfrm>
          <a:prstGeom prst="rect">
            <a:avLst/>
          </a:prstGeom>
        </p:spPr>
      </p:pic>
      <p:pic>
        <p:nvPicPr>
          <p:cNvPr id="6" name="Picture 5" descr="A close up of a map&#10;&#10;Description automatically generated">
            <a:extLst>
              <a:ext uri="{FF2B5EF4-FFF2-40B4-BE49-F238E27FC236}">
                <a16:creationId xmlns:a16="http://schemas.microsoft.com/office/drawing/2014/main" id="{C37102F9-8F1E-4ACF-B801-FBE41790975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555865" y="99962"/>
            <a:ext cx="3547999" cy="3630372"/>
          </a:xfrm>
          <a:prstGeom prst="rect">
            <a:avLst/>
          </a:prstGeom>
        </p:spPr>
      </p:pic>
      <p:sp>
        <p:nvSpPr>
          <p:cNvPr id="7" name="Rectangle 6">
            <a:extLst>
              <a:ext uri="{FF2B5EF4-FFF2-40B4-BE49-F238E27FC236}">
                <a16:creationId xmlns:a16="http://schemas.microsoft.com/office/drawing/2014/main" id="{0504D5D1-67DC-4AA5-A1C2-8CC1C22F5AC5}"/>
              </a:ext>
            </a:extLst>
          </p:cNvPr>
          <p:cNvSpPr/>
          <p:nvPr/>
        </p:nvSpPr>
        <p:spPr>
          <a:xfrm>
            <a:off x="3440989" y="3986933"/>
            <a:ext cx="7421199" cy="646331"/>
          </a:xfrm>
          <a:prstGeom prst="rect">
            <a:avLst/>
          </a:prstGeom>
        </p:spPr>
        <p:txBody>
          <a:bodyPr wrap="none">
            <a:spAutoFit/>
          </a:bodyPr>
          <a:lstStyle/>
          <a:p>
            <a:r>
              <a:rPr lang="en-US" sz="3600" dirty="0">
                <a:solidFill>
                  <a:schemeClr val="accent6">
                    <a:lumMod val="60000"/>
                    <a:lumOff val="40000"/>
                  </a:schemeClr>
                </a:solidFill>
                <a:latin typeface="+mj-lt"/>
              </a:rPr>
              <a:t>Design Workshop </a:t>
            </a:r>
            <a:r>
              <a:rPr lang="en-US" sz="3600" dirty="0">
                <a:latin typeface="+mj-lt"/>
              </a:rPr>
              <a:t>with Edina Architects</a:t>
            </a:r>
          </a:p>
        </p:txBody>
      </p:sp>
    </p:spTree>
    <p:extLst>
      <p:ext uri="{BB962C8B-B14F-4D97-AF65-F5344CB8AC3E}">
        <p14:creationId xmlns:p14="http://schemas.microsoft.com/office/powerpoint/2010/main" val="4137021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D14C-DD06-49B4-A835-1181408892CE}"/>
              </a:ext>
            </a:extLst>
          </p:cNvPr>
          <p:cNvSpPr>
            <a:spLocks noGrp="1"/>
          </p:cNvSpPr>
          <p:nvPr>
            <p:ph type="title"/>
          </p:nvPr>
        </p:nvSpPr>
        <p:spPr/>
        <p:txBody>
          <a:bodyPr/>
          <a:lstStyle/>
          <a:p>
            <a:pPr algn="ctr"/>
            <a:r>
              <a:rPr lang="en-US" dirty="0"/>
              <a:t>Grandview </a:t>
            </a:r>
            <a:r>
              <a:rPr lang="en-US" dirty="0">
                <a:solidFill>
                  <a:schemeClr val="accent6">
                    <a:lumMod val="60000"/>
                    <a:lumOff val="40000"/>
                  </a:schemeClr>
                </a:solidFill>
              </a:rPr>
              <a:t>Planning Context</a:t>
            </a:r>
          </a:p>
        </p:txBody>
      </p:sp>
      <p:sp>
        <p:nvSpPr>
          <p:cNvPr id="3" name="Content Placeholder 2">
            <a:extLst>
              <a:ext uri="{FF2B5EF4-FFF2-40B4-BE49-F238E27FC236}">
                <a16:creationId xmlns:a16="http://schemas.microsoft.com/office/drawing/2014/main" id="{08787116-6C1D-48A0-B34E-268419169153}"/>
              </a:ext>
            </a:extLst>
          </p:cNvPr>
          <p:cNvSpPr>
            <a:spLocks noGrp="1"/>
          </p:cNvSpPr>
          <p:nvPr>
            <p:ph idx="1"/>
          </p:nvPr>
        </p:nvSpPr>
        <p:spPr>
          <a:xfrm>
            <a:off x="838200" y="1690688"/>
            <a:ext cx="9794454" cy="4794333"/>
          </a:xfrm>
        </p:spPr>
        <p:txBody>
          <a:bodyPr>
            <a:normAutofit/>
          </a:bodyPr>
          <a:lstStyle/>
          <a:p>
            <a:pPr marL="0" indent="0">
              <a:buNone/>
            </a:pPr>
            <a:r>
              <a:rPr lang="en-US" dirty="0"/>
              <a:t>May 2010		City Council approves Guiding Principles</a:t>
            </a:r>
          </a:p>
          <a:p>
            <a:pPr marL="0" indent="0">
              <a:buNone/>
            </a:pPr>
            <a:endParaRPr lang="en-US" dirty="0"/>
          </a:p>
          <a:p>
            <a:pPr marL="0" indent="0">
              <a:buNone/>
            </a:pPr>
            <a:r>
              <a:rPr lang="en-US" dirty="0"/>
              <a:t>Nov 2010		Final Small Area Guide Plan Complete</a:t>
            </a:r>
          </a:p>
          <a:p>
            <a:pPr marL="0" indent="0">
              <a:buNone/>
            </a:pPr>
            <a:endParaRPr lang="en-US" dirty="0"/>
          </a:p>
          <a:p>
            <a:pPr marL="0" indent="0">
              <a:buNone/>
            </a:pPr>
            <a:r>
              <a:rPr lang="en-US" dirty="0"/>
              <a:t>April 2011		Staff applies for Met Council Grant</a:t>
            </a:r>
          </a:p>
          <a:p>
            <a:pPr lvl="6"/>
            <a:r>
              <a:rPr lang="en-US" dirty="0"/>
              <a:t>$100,000 Livable Communities Grant </a:t>
            </a:r>
          </a:p>
          <a:p>
            <a:pPr marL="2743200" lvl="6" indent="0">
              <a:buNone/>
            </a:pPr>
            <a:endParaRPr lang="en-US" dirty="0"/>
          </a:p>
          <a:p>
            <a:pPr marL="0" indent="0">
              <a:buNone/>
            </a:pPr>
            <a:r>
              <a:rPr lang="en-US" dirty="0"/>
              <a:t>April 2011		Grandview District Framework Study Begins</a:t>
            </a:r>
          </a:p>
          <a:p>
            <a:pPr lvl="6"/>
            <a:r>
              <a:rPr lang="en-US" dirty="0"/>
              <a:t>52 active community members on Steering Committee</a:t>
            </a:r>
          </a:p>
          <a:p>
            <a:pPr marL="2743200" lvl="6" indent="0">
              <a:buNone/>
            </a:pPr>
            <a:endParaRPr lang="en-US" dirty="0"/>
          </a:p>
          <a:p>
            <a:pPr marL="0" indent="0">
              <a:buNone/>
            </a:pPr>
            <a:r>
              <a:rPr lang="en-US" dirty="0"/>
              <a:t>April 2012 </a:t>
            </a:r>
            <a:r>
              <a:rPr lang="en-US" dirty="0">
                <a:solidFill>
                  <a:srgbClr val="FF0000"/>
                </a:solidFill>
              </a:rPr>
              <a:t>		</a:t>
            </a:r>
            <a:r>
              <a:rPr lang="en-US" dirty="0"/>
              <a:t>Grandview District Framework Complete</a:t>
            </a:r>
          </a:p>
        </p:txBody>
      </p:sp>
    </p:spTree>
    <p:extLst>
      <p:ext uri="{BB962C8B-B14F-4D97-AF65-F5344CB8AC3E}">
        <p14:creationId xmlns:p14="http://schemas.microsoft.com/office/powerpoint/2010/main" val="390135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Lid?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90221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61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1DDE103-0E34-48FC-B507-F1D874C3B479}"/>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2903641" y="72197"/>
            <a:ext cx="9143980" cy="6689548"/>
          </a:xfrm>
          <a:prstGeom prst="rect">
            <a:avLst/>
          </a:prstGeom>
        </p:spPr>
      </p:pic>
      <p:sp>
        <p:nvSpPr>
          <p:cNvPr id="2" name="Rectangle 1">
            <a:extLst>
              <a:ext uri="{FF2B5EF4-FFF2-40B4-BE49-F238E27FC236}">
                <a16:creationId xmlns:a16="http://schemas.microsoft.com/office/drawing/2014/main" id="{9248E125-AFAE-40EF-9CB7-212907CB82B7}"/>
              </a:ext>
            </a:extLst>
          </p:cNvPr>
          <p:cNvSpPr/>
          <p:nvPr/>
        </p:nvSpPr>
        <p:spPr>
          <a:xfrm>
            <a:off x="497696" y="2437509"/>
            <a:ext cx="2810281" cy="1569660"/>
          </a:xfrm>
          <a:prstGeom prst="rect">
            <a:avLst/>
          </a:prstGeom>
        </p:spPr>
        <p:txBody>
          <a:bodyPr wrap="square">
            <a:spAutoFit/>
          </a:bodyPr>
          <a:lstStyle/>
          <a:p>
            <a:r>
              <a:rPr lang="en-US" sz="3200" dirty="0">
                <a:latin typeface="+mj-lt"/>
              </a:rPr>
              <a:t>Grandview </a:t>
            </a:r>
            <a:r>
              <a:rPr lang="en-US" sz="3200" dirty="0">
                <a:solidFill>
                  <a:schemeClr val="accent6">
                    <a:lumMod val="60000"/>
                    <a:lumOff val="40000"/>
                  </a:schemeClr>
                </a:solidFill>
                <a:latin typeface="+mj-lt"/>
              </a:rPr>
              <a:t>District Framework</a:t>
            </a:r>
          </a:p>
        </p:txBody>
      </p:sp>
    </p:spTree>
    <p:extLst>
      <p:ext uri="{BB962C8B-B14F-4D97-AF65-F5344CB8AC3E}">
        <p14:creationId xmlns:p14="http://schemas.microsoft.com/office/powerpoint/2010/main" val="500538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D14C-DD06-49B4-A835-1181408892CE}"/>
              </a:ext>
            </a:extLst>
          </p:cNvPr>
          <p:cNvSpPr>
            <a:spLocks noGrp="1"/>
          </p:cNvSpPr>
          <p:nvPr>
            <p:ph type="title"/>
          </p:nvPr>
        </p:nvSpPr>
        <p:spPr/>
        <p:txBody>
          <a:bodyPr/>
          <a:lstStyle/>
          <a:p>
            <a:pPr algn="ctr"/>
            <a:r>
              <a:rPr lang="en-US" dirty="0"/>
              <a:t>Grandview </a:t>
            </a:r>
            <a:r>
              <a:rPr lang="en-US" dirty="0">
                <a:solidFill>
                  <a:schemeClr val="accent6">
                    <a:lumMod val="60000"/>
                    <a:lumOff val="40000"/>
                  </a:schemeClr>
                </a:solidFill>
              </a:rPr>
              <a:t>Planning Context</a:t>
            </a:r>
            <a:endParaRPr lang="en-US" dirty="0"/>
          </a:p>
        </p:txBody>
      </p:sp>
      <p:sp>
        <p:nvSpPr>
          <p:cNvPr id="3" name="Content Placeholder 2">
            <a:extLst>
              <a:ext uri="{FF2B5EF4-FFF2-40B4-BE49-F238E27FC236}">
                <a16:creationId xmlns:a16="http://schemas.microsoft.com/office/drawing/2014/main" id="{08787116-6C1D-48A0-B34E-268419169153}"/>
              </a:ext>
            </a:extLst>
          </p:cNvPr>
          <p:cNvSpPr>
            <a:spLocks noGrp="1"/>
          </p:cNvSpPr>
          <p:nvPr>
            <p:ph idx="1"/>
          </p:nvPr>
        </p:nvSpPr>
        <p:spPr>
          <a:xfrm>
            <a:off x="838201" y="1690688"/>
            <a:ext cx="10515599" cy="4710111"/>
          </a:xfrm>
        </p:spPr>
        <p:txBody>
          <a:bodyPr>
            <a:normAutofit/>
          </a:bodyPr>
          <a:lstStyle/>
          <a:p>
            <a:pPr marL="0" indent="0">
              <a:buNone/>
            </a:pPr>
            <a:r>
              <a:rPr lang="en-US" dirty="0"/>
              <a:t>April 2013		City Council Starts Focus on Public Works Site</a:t>
            </a:r>
          </a:p>
          <a:p>
            <a:pPr lvl="6"/>
            <a:r>
              <a:rPr lang="en-US" dirty="0"/>
              <a:t>Selection of a Developer Partner</a:t>
            </a:r>
          </a:p>
          <a:p>
            <a:pPr lvl="6"/>
            <a:r>
              <a:rPr lang="en-US" dirty="0"/>
              <a:t>Ongoing Design and Financial Studies </a:t>
            </a:r>
          </a:p>
          <a:p>
            <a:pPr lvl="6"/>
            <a:endParaRPr lang="en-US" dirty="0"/>
          </a:p>
          <a:p>
            <a:pPr marL="0" indent="0">
              <a:buNone/>
            </a:pPr>
            <a:r>
              <a:rPr lang="en-US" dirty="0"/>
              <a:t>2015			MNDOT and UofM Design Center</a:t>
            </a:r>
          </a:p>
          <a:p>
            <a:pPr lvl="6"/>
            <a:r>
              <a:rPr lang="en-US" dirty="0"/>
              <a:t>Proposal for a Lid Study</a:t>
            </a:r>
          </a:p>
          <a:p>
            <a:pPr lvl="6"/>
            <a:endParaRPr lang="en-US" dirty="0"/>
          </a:p>
          <a:p>
            <a:pPr marL="0" indent="0">
              <a:buNone/>
            </a:pPr>
            <a:r>
              <a:rPr lang="en-US" dirty="0"/>
              <a:t>Nov 2015		Grandview District Transportation Study</a:t>
            </a:r>
          </a:p>
          <a:p>
            <a:pPr marL="0" indent="0">
              <a:buNone/>
            </a:pPr>
            <a:endParaRPr lang="en-US" dirty="0"/>
          </a:p>
          <a:p>
            <a:pPr marL="0" indent="0">
              <a:buNone/>
            </a:pPr>
            <a:r>
              <a:rPr lang="en-US" dirty="0"/>
              <a:t>Aug 2016</a:t>
            </a:r>
            <a:r>
              <a:rPr lang="en-US" dirty="0">
                <a:solidFill>
                  <a:srgbClr val="FF0000"/>
                </a:solidFill>
              </a:rPr>
              <a:t>		</a:t>
            </a:r>
            <a:r>
              <a:rPr lang="en-US" dirty="0"/>
              <a:t>Grandview Transportation Study Complete</a:t>
            </a:r>
          </a:p>
          <a:p>
            <a:pPr marL="0" indent="0">
              <a:buNone/>
            </a:pPr>
            <a:endParaRPr lang="en-US" dirty="0"/>
          </a:p>
        </p:txBody>
      </p:sp>
    </p:spTree>
    <p:extLst>
      <p:ext uri="{BB962C8B-B14F-4D97-AF65-F5344CB8AC3E}">
        <p14:creationId xmlns:p14="http://schemas.microsoft.com/office/powerpoint/2010/main" val="635848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generated with very high confidence">
            <a:extLst>
              <a:ext uri="{FF2B5EF4-FFF2-40B4-BE49-F238E27FC236}">
                <a16:creationId xmlns:a16="http://schemas.microsoft.com/office/drawing/2014/main" id="{79158DA3-8ADF-4232-AF56-9EC228132337}"/>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271209" y="107869"/>
            <a:ext cx="7283116" cy="6653878"/>
          </a:xfrm>
        </p:spPr>
      </p:pic>
      <p:sp>
        <p:nvSpPr>
          <p:cNvPr id="6" name="TextBox 5">
            <a:extLst>
              <a:ext uri="{FF2B5EF4-FFF2-40B4-BE49-F238E27FC236}">
                <a16:creationId xmlns:a16="http://schemas.microsoft.com/office/drawing/2014/main" id="{40BC6A79-D6E0-4D79-905B-E419641BF37B}"/>
              </a:ext>
            </a:extLst>
          </p:cNvPr>
          <p:cNvSpPr txBox="1"/>
          <p:nvPr/>
        </p:nvSpPr>
        <p:spPr>
          <a:xfrm>
            <a:off x="359101" y="2618800"/>
            <a:ext cx="3695106" cy="1323439"/>
          </a:xfrm>
          <a:prstGeom prst="rect">
            <a:avLst/>
          </a:prstGeom>
          <a:noFill/>
        </p:spPr>
        <p:txBody>
          <a:bodyPr wrap="square" rtlCol="0">
            <a:spAutoFit/>
          </a:bodyPr>
          <a:lstStyle/>
          <a:p>
            <a:r>
              <a:rPr lang="en-US" sz="2000" b="1" dirty="0"/>
              <a:t>Short Term	0-5 Years</a:t>
            </a:r>
          </a:p>
          <a:p>
            <a:r>
              <a:rPr lang="en-US" sz="2000" b="1" dirty="0"/>
              <a:t>Medium Term	5-15 Years</a:t>
            </a:r>
          </a:p>
          <a:p>
            <a:r>
              <a:rPr lang="en-US" sz="2000" b="1" dirty="0"/>
              <a:t>Long Term	15-30 Years</a:t>
            </a:r>
          </a:p>
          <a:p>
            <a:r>
              <a:rPr lang="en-US" sz="2000" b="1" dirty="0"/>
              <a:t>Far Term		Beyond 30 </a:t>
            </a:r>
          </a:p>
        </p:txBody>
      </p:sp>
    </p:spTree>
    <p:extLst>
      <p:ext uri="{BB962C8B-B14F-4D97-AF65-F5344CB8AC3E}">
        <p14:creationId xmlns:p14="http://schemas.microsoft.com/office/powerpoint/2010/main" val="4213623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D14C-DD06-49B4-A835-1181408892CE}"/>
              </a:ext>
            </a:extLst>
          </p:cNvPr>
          <p:cNvSpPr>
            <a:spLocks noGrp="1"/>
          </p:cNvSpPr>
          <p:nvPr>
            <p:ph type="title"/>
          </p:nvPr>
        </p:nvSpPr>
        <p:spPr/>
        <p:txBody>
          <a:bodyPr/>
          <a:lstStyle/>
          <a:p>
            <a:pPr algn="ctr"/>
            <a:r>
              <a:rPr lang="en-US" dirty="0"/>
              <a:t>Far Term Changes</a:t>
            </a:r>
          </a:p>
        </p:txBody>
      </p:sp>
      <p:sp>
        <p:nvSpPr>
          <p:cNvPr id="3" name="Content Placeholder 2">
            <a:extLst>
              <a:ext uri="{FF2B5EF4-FFF2-40B4-BE49-F238E27FC236}">
                <a16:creationId xmlns:a16="http://schemas.microsoft.com/office/drawing/2014/main" id="{08787116-6C1D-48A0-B34E-268419169153}"/>
              </a:ext>
            </a:extLst>
          </p:cNvPr>
          <p:cNvSpPr>
            <a:spLocks noGrp="1"/>
          </p:cNvSpPr>
          <p:nvPr>
            <p:ph idx="1"/>
          </p:nvPr>
        </p:nvSpPr>
        <p:spPr>
          <a:xfrm>
            <a:off x="1866901" y="1690690"/>
            <a:ext cx="8594271" cy="4802185"/>
          </a:xfrm>
        </p:spPr>
        <p:txBody>
          <a:bodyPr>
            <a:normAutofit/>
          </a:bodyPr>
          <a:lstStyle/>
          <a:p>
            <a:pPr marL="0" indent="0">
              <a:buNone/>
            </a:pPr>
            <a:r>
              <a:rPr lang="en-US" i="1" dirty="0"/>
              <a:t>“Several significant elements would have to occur, perhaps simultaneously, in order for a lid to be realized including:</a:t>
            </a:r>
          </a:p>
          <a:p>
            <a:pPr marL="0" indent="0">
              <a:buNone/>
            </a:pPr>
            <a:r>
              <a:rPr lang="en-US" i="1" dirty="0"/>
              <a:t>Realization of enhanced transit serving this district, including additional local and regional service related to Highway 100 (perhaps BRT), but also taking advantage of the existing rail corridor pursuing either light rail or modern streetcar options.” </a:t>
            </a:r>
          </a:p>
          <a:p>
            <a:pPr marL="0" indent="0">
              <a:buNone/>
            </a:pPr>
            <a:endParaRPr lang="en-US" dirty="0"/>
          </a:p>
          <a:p>
            <a:pPr marL="0" indent="0">
              <a:buNone/>
            </a:pPr>
            <a:r>
              <a:rPr lang="en-US" dirty="0"/>
              <a:t>Enhanced bicycle and pedestrian infrastructure was also a key consideration.</a:t>
            </a:r>
          </a:p>
        </p:txBody>
      </p:sp>
    </p:spTree>
    <p:extLst>
      <p:ext uri="{BB962C8B-B14F-4D97-AF65-F5344CB8AC3E}">
        <p14:creationId xmlns:p14="http://schemas.microsoft.com/office/powerpoint/2010/main" val="3335547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standing in a room&#10;&#10;Description generated with very high confidence">
            <a:extLst>
              <a:ext uri="{FF2B5EF4-FFF2-40B4-BE49-F238E27FC236}">
                <a16:creationId xmlns:a16="http://schemas.microsoft.com/office/drawing/2014/main" id="{2935D4E4-3DCF-4168-B1F9-7654EC081274}"/>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1" y="-1143007"/>
            <a:ext cx="12460077" cy="9345065"/>
          </a:xfrm>
          <a:prstGeom prst="rect">
            <a:avLst/>
          </a:prstGeom>
        </p:spPr>
      </p:pic>
    </p:spTree>
    <p:extLst>
      <p:ext uri="{BB962C8B-B14F-4D97-AF65-F5344CB8AC3E}">
        <p14:creationId xmlns:p14="http://schemas.microsoft.com/office/powerpoint/2010/main" val="3478221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7A79AB6-0A6B-4960-B329-55226F83F8E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535150" y="0"/>
            <a:ext cx="5656850" cy="6848476"/>
          </a:xfrm>
          <a:prstGeom prst="rect">
            <a:avLst/>
          </a:prstGeom>
          <a:effectLst/>
        </p:spPr>
      </p:pic>
      <p:pic>
        <p:nvPicPr>
          <p:cNvPr id="4" name="Picture 3" descr="A sign on the side of a road&#10;&#10;Description generated with very high confidence">
            <a:extLst>
              <a:ext uri="{FF2B5EF4-FFF2-40B4-BE49-F238E27FC236}">
                <a16:creationId xmlns:a16="http://schemas.microsoft.com/office/drawing/2014/main" id="{88B2BDFD-5DAD-477C-B195-554751D356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5825" y="5344"/>
            <a:ext cx="4564875" cy="3423656"/>
          </a:xfrm>
          <a:prstGeom prst="rect">
            <a:avLst/>
          </a:prstGeom>
        </p:spPr>
      </p:pic>
      <p:pic>
        <p:nvPicPr>
          <p:cNvPr id="5" name="Picture 4" descr="A view of the side of a road&#10;&#10;Description generated with very high confidence">
            <a:extLst>
              <a:ext uri="{FF2B5EF4-FFF2-40B4-BE49-F238E27FC236}">
                <a16:creationId xmlns:a16="http://schemas.microsoft.com/office/drawing/2014/main" id="{743AA2DA-CF30-4C1F-9B30-50E69A46CB0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5824" y="3493994"/>
            <a:ext cx="4564875" cy="3423656"/>
          </a:xfrm>
          <a:prstGeom prst="rect">
            <a:avLst/>
          </a:prstGeom>
        </p:spPr>
      </p:pic>
    </p:spTree>
    <p:extLst>
      <p:ext uri="{BB962C8B-B14F-4D97-AF65-F5344CB8AC3E}">
        <p14:creationId xmlns:p14="http://schemas.microsoft.com/office/powerpoint/2010/main" val="2251671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34241E-31D8-4D32-B3D6-56C65255900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72979" y="577516"/>
            <a:ext cx="11285621" cy="5402180"/>
          </a:xfrm>
          <a:prstGeom prst="rect">
            <a:avLst/>
          </a:prstGeom>
        </p:spPr>
      </p:pic>
      <p:sp>
        <p:nvSpPr>
          <p:cNvPr id="5" name="Slide Number Placeholder 4"/>
          <p:cNvSpPr>
            <a:spLocks noGrp="1"/>
          </p:cNvSpPr>
          <p:nvPr>
            <p:ph type="sldNum" sz="quarter" idx="13"/>
          </p:nvPr>
        </p:nvSpPr>
        <p:spPr/>
        <p:txBody>
          <a:bodyPr/>
          <a:lstStyle/>
          <a:p>
            <a:fld id="{76AB57C6-FEC8-4DD4-8B3E-A3CE3439E7DF}" type="slidenum">
              <a:rPr lang="en-US" altLang="en-US" smtClean="0"/>
              <a:pPr/>
              <a:t>46</a:t>
            </a:fld>
            <a:endParaRPr lang="en-US" altLang="en-US"/>
          </a:p>
        </p:txBody>
      </p:sp>
    </p:spTree>
    <p:extLst>
      <p:ext uri="{BB962C8B-B14F-4D97-AF65-F5344CB8AC3E}">
        <p14:creationId xmlns:p14="http://schemas.microsoft.com/office/powerpoint/2010/main" val="2636284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lgn="ctr"/>
            <a:endParaRPr lang="en-US" dirty="0"/>
          </a:p>
          <a:p>
            <a:pPr algn="ctr"/>
            <a:endParaRPr lang="en-US" sz="6400" dirty="0"/>
          </a:p>
        </p:txBody>
      </p:sp>
      <p:pic>
        <p:nvPicPr>
          <p:cNvPr id="6" name="Picture 5">
            <a:extLst>
              <a:ext uri="{FF2B5EF4-FFF2-40B4-BE49-F238E27FC236}">
                <a16:creationId xmlns:a16="http://schemas.microsoft.com/office/drawing/2014/main" id="{0CB85987-D517-41BC-9766-DD8D6B170F8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19551" y="433137"/>
            <a:ext cx="10534249" cy="5690937"/>
          </a:xfrm>
          <a:prstGeom prst="rect">
            <a:avLst/>
          </a:prstGeom>
        </p:spPr>
      </p:pic>
      <p:sp>
        <p:nvSpPr>
          <p:cNvPr id="5" name="Slide Number Placeholder 4"/>
          <p:cNvSpPr>
            <a:spLocks noGrp="1"/>
          </p:cNvSpPr>
          <p:nvPr>
            <p:ph type="sldNum" sz="quarter" idx="13"/>
          </p:nvPr>
        </p:nvSpPr>
        <p:spPr/>
        <p:txBody>
          <a:bodyPr/>
          <a:lstStyle/>
          <a:p>
            <a:fld id="{76AB57C6-FEC8-4DD4-8B3E-A3CE3439E7DF}" type="slidenum">
              <a:rPr lang="en-US" altLang="en-US" smtClean="0"/>
              <a:pPr/>
              <a:t>47</a:t>
            </a:fld>
            <a:endParaRPr lang="en-US" altLang="en-US"/>
          </a:p>
        </p:txBody>
      </p:sp>
    </p:spTree>
    <p:extLst>
      <p:ext uri="{BB962C8B-B14F-4D97-AF65-F5344CB8AC3E}">
        <p14:creationId xmlns:p14="http://schemas.microsoft.com/office/powerpoint/2010/main" val="39358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lgn="ctr"/>
            <a:endParaRPr lang="en-US" dirty="0"/>
          </a:p>
          <a:p>
            <a:pPr algn="ctr"/>
            <a:endParaRPr lang="en-US" sz="6400" dirty="0"/>
          </a:p>
        </p:txBody>
      </p:sp>
      <p:pic>
        <p:nvPicPr>
          <p:cNvPr id="8" name="Picture 7">
            <a:extLst>
              <a:ext uri="{FF2B5EF4-FFF2-40B4-BE49-F238E27FC236}">
                <a16:creationId xmlns:a16="http://schemas.microsoft.com/office/drawing/2014/main" id="{634E7AF6-7A10-4C2F-AA36-125ED84170C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10756" y="445169"/>
            <a:ext cx="10732168" cy="5799221"/>
          </a:xfrm>
          <a:prstGeom prst="rect">
            <a:avLst/>
          </a:prstGeom>
        </p:spPr>
      </p:pic>
      <p:sp>
        <p:nvSpPr>
          <p:cNvPr id="5" name="Slide Number Placeholder 4"/>
          <p:cNvSpPr>
            <a:spLocks noGrp="1"/>
          </p:cNvSpPr>
          <p:nvPr>
            <p:ph type="sldNum" sz="quarter" idx="13"/>
          </p:nvPr>
        </p:nvSpPr>
        <p:spPr/>
        <p:txBody>
          <a:bodyPr/>
          <a:lstStyle/>
          <a:p>
            <a:fld id="{76AB57C6-FEC8-4DD4-8B3E-A3CE3439E7DF}" type="slidenum">
              <a:rPr lang="en-US" altLang="en-US" smtClean="0"/>
              <a:pPr/>
              <a:t>48</a:t>
            </a:fld>
            <a:endParaRPr lang="en-US" altLang="en-US"/>
          </a:p>
        </p:txBody>
      </p:sp>
    </p:spTree>
    <p:extLst>
      <p:ext uri="{BB962C8B-B14F-4D97-AF65-F5344CB8AC3E}">
        <p14:creationId xmlns:p14="http://schemas.microsoft.com/office/powerpoint/2010/main" val="2305412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lgn="ctr"/>
            <a:endParaRPr lang="en-US" dirty="0"/>
          </a:p>
          <a:p>
            <a:pPr algn="ctr"/>
            <a:endParaRPr lang="en-US" sz="6400" dirty="0"/>
          </a:p>
        </p:txBody>
      </p:sp>
      <p:pic>
        <p:nvPicPr>
          <p:cNvPr id="8" name="Picture 7">
            <a:extLst>
              <a:ext uri="{FF2B5EF4-FFF2-40B4-BE49-F238E27FC236}">
                <a16:creationId xmlns:a16="http://schemas.microsoft.com/office/drawing/2014/main" id="{15657470-37BE-4DF4-B66B-CED95B1D19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
          <a:stretch/>
        </p:blipFill>
        <p:spPr>
          <a:xfrm>
            <a:off x="903785" y="385010"/>
            <a:ext cx="10678628" cy="5823286"/>
          </a:xfrm>
          <a:prstGeom prst="rect">
            <a:avLst/>
          </a:prstGeom>
        </p:spPr>
      </p:pic>
      <p:sp>
        <p:nvSpPr>
          <p:cNvPr id="5" name="Slide Number Placeholder 4"/>
          <p:cNvSpPr>
            <a:spLocks noGrp="1"/>
          </p:cNvSpPr>
          <p:nvPr>
            <p:ph type="sldNum" sz="quarter" idx="13"/>
          </p:nvPr>
        </p:nvSpPr>
        <p:spPr/>
        <p:txBody>
          <a:bodyPr/>
          <a:lstStyle/>
          <a:p>
            <a:fld id="{76AB57C6-FEC8-4DD4-8B3E-A3CE3439E7DF}" type="slidenum">
              <a:rPr lang="en-US" altLang="en-US" smtClean="0"/>
              <a:pPr/>
              <a:t>49</a:t>
            </a:fld>
            <a:endParaRPr lang="en-US" altLang="en-US"/>
          </a:p>
        </p:txBody>
      </p:sp>
    </p:spTree>
    <p:extLst>
      <p:ext uri="{BB962C8B-B14F-4D97-AF65-F5344CB8AC3E}">
        <p14:creationId xmlns:p14="http://schemas.microsoft.com/office/powerpoint/2010/main" val="3100733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853" y="233028"/>
            <a:ext cx="10515600" cy="1325563"/>
          </a:xfrm>
        </p:spPr>
        <p:txBody>
          <a:bodyPr/>
          <a:lstStyle/>
          <a:p>
            <a:r>
              <a:rPr lang="en-US" dirty="0"/>
              <a:t>The </a:t>
            </a:r>
            <a:r>
              <a:rPr lang="en-US" dirty="0">
                <a:solidFill>
                  <a:schemeClr val="accent6">
                    <a:lumMod val="60000"/>
                    <a:lumOff val="40000"/>
                  </a:schemeClr>
                </a:solidFill>
              </a:rPr>
              <a:t>Condition</a:t>
            </a:r>
          </a:p>
        </p:txBody>
      </p:sp>
      <p:pic>
        <p:nvPicPr>
          <p:cNvPr id="8" name="Content Placeholder 7"/>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1455820" y="1564038"/>
            <a:ext cx="7279105" cy="4607477"/>
          </a:xfrm>
        </p:spPr>
      </p:pic>
      <p:sp>
        <p:nvSpPr>
          <p:cNvPr id="9" name="Title 1"/>
          <p:cNvSpPr txBox="1">
            <a:spLocks/>
          </p:cNvSpPr>
          <p:nvPr/>
        </p:nvSpPr>
        <p:spPr>
          <a:xfrm>
            <a:off x="8800051" y="1690688"/>
            <a:ext cx="3171039" cy="1757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I-94/I-35W – Minneapolis</a:t>
            </a:r>
          </a:p>
        </p:txBody>
      </p:sp>
    </p:spTree>
    <p:extLst>
      <p:ext uri="{BB962C8B-B14F-4D97-AF65-F5344CB8AC3E}">
        <p14:creationId xmlns:p14="http://schemas.microsoft.com/office/powerpoint/2010/main" val="272990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lgn="ctr"/>
            <a:endParaRPr lang="en-US" dirty="0"/>
          </a:p>
          <a:p>
            <a:pPr algn="ctr"/>
            <a:endParaRPr lang="en-US" sz="6400" dirty="0"/>
          </a:p>
        </p:txBody>
      </p:sp>
      <p:pic>
        <p:nvPicPr>
          <p:cNvPr id="8" name="Picture 7">
            <a:extLst>
              <a:ext uri="{FF2B5EF4-FFF2-40B4-BE49-F238E27FC236}">
                <a16:creationId xmlns:a16="http://schemas.microsoft.com/office/drawing/2014/main" id="{D2562E92-3345-4D0B-844E-DE707E1E7EF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86677" y="409074"/>
            <a:ext cx="10678628" cy="5799222"/>
          </a:xfrm>
          <a:prstGeom prst="rect">
            <a:avLst/>
          </a:prstGeom>
        </p:spPr>
      </p:pic>
      <p:sp>
        <p:nvSpPr>
          <p:cNvPr id="5" name="Slide Number Placeholder 4"/>
          <p:cNvSpPr>
            <a:spLocks noGrp="1"/>
          </p:cNvSpPr>
          <p:nvPr>
            <p:ph type="sldNum" sz="quarter" idx="13"/>
          </p:nvPr>
        </p:nvSpPr>
        <p:spPr/>
        <p:txBody>
          <a:bodyPr/>
          <a:lstStyle/>
          <a:p>
            <a:fld id="{76AB57C6-FEC8-4DD4-8B3E-A3CE3439E7DF}" type="slidenum">
              <a:rPr lang="en-US" altLang="en-US" smtClean="0"/>
              <a:pPr/>
              <a:t>50</a:t>
            </a:fld>
            <a:endParaRPr lang="en-US" altLang="en-US"/>
          </a:p>
        </p:txBody>
      </p:sp>
    </p:spTree>
    <p:extLst>
      <p:ext uri="{BB962C8B-B14F-4D97-AF65-F5344CB8AC3E}">
        <p14:creationId xmlns:p14="http://schemas.microsoft.com/office/powerpoint/2010/main" val="1661915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lgn="ctr"/>
            <a:endParaRPr lang="en-US" dirty="0"/>
          </a:p>
          <a:p>
            <a:pPr algn="ctr"/>
            <a:endParaRPr lang="en-US" sz="6400" dirty="0"/>
          </a:p>
        </p:txBody>
      </p:sp>
      <p:pic>
        <p:nvPicPr>
          <p:cNvPr id="8" name="Picture 7">
            <a:extLst>
              <a:ext uri="{FF2B5EF4-FFF2-40B4-BE49-F238E27FC236}">
                <a16:creationId xmlns:a16="http://schemas.microsoft.com/office/drawing/2014/main" id="{1021FFE2-1A6E-42D1-825A-BC331ABFFAB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43541" y="493294"/>
            <a:ext cx="10666597" cy="5751095"/>
          </a:xfrm>
          <a:prstGeom prst="rect">
            <a:avLst/>
          </a:prstGeom>
        </p:spPr>
      </p:pic>
      <p:sp>
        <p:nvSpPr>
          <p:cNvPr id="5" name="Slide Number Placeholder 4"/>
          <p:cNvSpPr>
            <a:spLocks noGrp="1"/>
          </p:cNvSpPr>
          <p:nvPr>
            <p:ph type="sldNum" sz="quarter" idx="13"/>
          </p:nvPr>
        </p:nvSpPr>
        <p:spPr/>
        <p:txBody>
          <a:bodyPr/>
          <a:lstStyle/>
          <a:p>
            <a:fld id="{76AB57C6-FEC8-4DD4-8B3E-A3CE3439E7DF}" type="slidenum">
              <a:rPr lang="en-US" altLang="en-US" smtClean="0"/>
              <a:pPr/>
              <a:t>51</a:t>
            </a:fld>
            <a:endParaRPr lang="en-US" altLang="en-US"/>
          </a:p>
        </p:txBody>
      </p:sp>
    </p:spTree>
    <p:extLst>
      <p:ext uri="{BB962C8B-B14F-4D97-AF65-F5344CB8AC3E}">
        <p14:creationId xmlns:p14="http://schemas.microsoft.com/office/powerpoint/2010/main" val="820164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lgn="ctr"/>
            <a:endParaRPr lang="en-US" dirty="0"/>
          </a:p>
          <a:p>
            <a:pPr algn="ctr"/>
            <a:endParaRPr lang="en-US" sz="6400" dirty="0"/>
          </a:p>
        </p:txBody>
      </p:sp>
      <p:pic>
        <p:nvPicPr>
          <p:cNvPr id="8" name="Picture 7">
            <a:extLst>
              <a:ext uri="{FF2B5EF4-FFF2-40B4-BE49-F238E27FC236}">
                <a16:creationId xmlns:a16="http://schemas.microsoft.com/office/drawing/2014/main" id="{84094535-68F0-4F5A-9188-85E1AC3CB67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43541" y="493295"/>
            <a:ext cx="10666597" cy="5751094"/>
          </a:xfrm>
          <a:prstGeom prst="rect">
            <a:avLst/>
          </a:prstGeom>
        </p:spPr>
      </p:pic>
      <p:sp>
        <p:nvSpPr>
          <p:cNvPr id="5" name="Slide Number Placeholder 4"/>
          <p:cNvSpPr>
            <a:spLocks noGrp="1"/>
          </p:cNvSpPr>
          <p:nvPr>
            <p:ph type="sldNum" sz="quarter" idx="13"/>
          </p:nvPr>
        </p:nvSpPr>
        <p:spPr/>
        <p:txBody>
          <a:bodyPr/>
          <a:lstStyle/>
          <a:p>
            <a:fld id="{76AB57C6-FEC8-4DD4-8B3E-A3CE3439E7DF}" type="slidenum">
              <a:rPr lang="en-US" altLang="en-US" smtClean="0"/>
              <a:pPr/>
              <a:t>52</a:t>
            </a:fld>
            <a:endParaRPr lang="en-US" altLang="en-US"/>
          </a:p>
        </p:txBody>
      </p:sp>
    </p:spTree>
    <p:extLst>
      <p:ext uri="{BB962C8B-B14F-4D97-AF65-F5344CB8AC3E}">
        <p14:creationId xmlns:p14="http://schemas.microsoft.com/office/powerpoint/2010/main" val="678764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a:xfrm>
            <a:off x="609601" y="1701800"/>
            <a:ext cx="11011145" cy="4498787"/>
          </a:xfrm>
        </p:spPr>
        <p:txBody>
          <a:bodyPr/>
          <a:lstStyle/>
          <a:p>
            <a:endParaRPr lang="en-US" sz="1733" dirty="0"/>
          </a:p>
          <a:p>
            <a:pPr lvl="1"/>
            <a:endParaRPr lang="en-US" sz="1867" dirty="0"/>
          </a:p>
        </p:txBody>
      </p:sp>
      <p:graphicFrame>
        <p:nvGraphicFramePr>
          <p:cNvPr id="3" name="Table 2"/>
          <p:cNvGraphicFramePr>
            <a:graphicFrameLocks noGrp="1"/>
          </p:cNvGraphicFramePr>
          <p:nvPr/>
        </p:nvGraphicFramePr>
        <p:xfrm>
          <a:off x="152400" y="329284"/>
          <a:ext cx="8128002" cy="6482077"/>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0000"/>
                    </a:ext>
                  </a:extLst>
                </a:gridCol>
                <a:gridCol w="1354667">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gridCol w="1354667">
                  <a:extLst>
                    <a:ext uri="{9D8B030D-6E8A-4147-A177-3AD203B41FA5}">
                      <a16:colId xmlns:a16="http://schemas.microsoft.com/office/drawing/2014/main" val="20003"/>
                    </a:ext>
                  </a:extLst>
                </a:gridCol>
                <a:gridCol w="1354667">
                  <a:extLst>
                    <a:ext uri="{9D8B030D-6E8A-4147-A177-3AD203B41FA5}">
                      <a16:colId xmlns:a16="http://schemas.microsoft.com/office/drawing/2014/main" val="20004"/>
                    </a:ext>
                  </a:extLst>
                </a:gridCol>
                <a:gridCol w="1354667">
                  <a:extLst>
                    <a:ext uri="{9D8B030D-6E8A-4147-A177-3AD203B41FA5}">
                      <a16:colId xmlns:a16="http://schemas.microsoft.com/office/drawing/2014/main" val="20005"/>
                    </a:ext>
                  </a:extLst>
                </a:gridCol>
              </a:tblGrid>
              <a:tr h="487680">
                <a:tc>
                  <a:txBody>
                    <a:bodyPr/>
                    <a:lstStyle/>
                    <a:p>
                      <a:endParaRPr lang="en-US" sz="2400" dirty="0"/>
                    </a:p>
                  </a:txBody>
                  <a:tcPr marL="121920" marR="121920" marT="60960" marB="60960"/>
                </a:tc>
                <a:tc>
                  <a:txBody>
                    <a:bodyPr/>
                    <a:lstStyle/>
                    <a:p>
                      <a:pPr algn="ctr"/>
                      <a:r>
                        <a:rPr lang="en-US" sz="2400" dirty="0">
                          <a:latin typeface="Gill Sans MT" panose="020B0502020104020203" pitchFamily="34" charset="0"/>
                        </a:rPr>
                        <a:t>2017</a:t>
                      </a:r>
                    </a:p>
                  </a:txBody>
                  <a:tcPr marL="121920" marR="121920" marT="60960" marB="60960"/>
                </a:tc>
                <a:tc>
                  <a:txBody>
                    <a:bodyPr/>
                    <a:lstStyle/>
                    <a:p>
                      <a:pPr algn="ctr"/>
                      <a:r>
                        <a:rPr lang="en-US" sz="2400" dirty="0">
                          <a:latin typeface="Gill Sans MT" panose="020B0502020104020203" pitchFamily="34" charset="0"/>
                        </a:rPr>
                        <a:t>2018</a:t>
                      </a:r>
                    </a:p>
                  </a:txBody>
                  <a:tcPr marL="121920" marR="121920" marT="60960" marB="60960"/>
                </a:tc>
                <a:tc>
                  <a:txBody>
                    <a:bodyPr/>
                    <a:lstStyle/>
                    <a:p>
                      <a:pPr algn="ctr"/>
                      <a:r>
                        <a:rPr lang="en-US" sz="2400" dirty="0">
                          <a:latin typeface="Gill Sans MT" panose="020B0502020104020203" pitchFamily="34" charset="0"/>
                        </a:rPr>
                        <a:t>2019</a:t>
                      </a:r>
                    </a:p>
                  </a:txBody>
                  <a:tcPr marL="121920" marR="121920" marT="60960" marB="60960"/>
                </a:tc>
                <a:tc>
                  <a:txBody>
                    <a:bodyPr/>
                    <a:lstStyle/>
                    <a:p>
                      <a:pPr algn="ctr"/>
                      <a:r>
                        <a:rPr lang="en-US" sz="2400" dirty="0">
                          <a:latin typeface="Gill Sans MT" panose="020B0502020104020203" pitchFamily="34" charset="0"/>
                        </a:rPr>
                        <a:t>2020</a:t>
                      </a:r>
                    </a:p>
                  </a:txBody>
                  <a:tcPr marL="121920" marR="121920" marT="60960" marB="60960"/>
                </a:tc>
                <a:tc>
                  <a:txBody>
                    <a:bodyPr/>
                    <a:lstStyle/>
                    <a:p>
                      <a:pPr algn="ctr"/>
                      <a:r>
                        <a:rPr lang="en-US" sz="2400" dirty="0">
                          <a:latin typeface="Gill Sans MT" panose="020B0502020104020203" pitchFamily="34" charset="0"/>
                        </a:rPr>
                        <a:t>2021</a:t>
                      </a:r>
                    </a:p>
                  </a:txBody>
                  <a:tcPr marL="121920" marR="121920" marT="60960" marB="60960"/>
                </a:tc>
                <a:extLst>
                  <a:ext uri="{0D108BD9-81ED-4DB2-BD59-A6C34878D82A}">
                    <a16:rowId xmlns:a16="http://schemas.microsoft.com/office/drawing/2014/main" val="10000"/>
                  </a:ext>
                </a:extLst>
              </a:tr>
              <a:tr h="494453">
                <a:tc>
                  <a:txBody>
                    <a:bodyPr/>
                    <a:lstStyle/>
                    <a:p>
                      <a:r>
                        <a:rPr lang="en-US" sz="1200" b="0" dirty="0">
                          <a:latin typeface="Gill Sans MT" panose="020B0502020104020203" pitchFamily="34" charset="0"/>
                        </a:rPr>
                        <a:t>City Engagement</a:t>
                      </a: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extLst>
                  <a:ext uri="{0D108BD9-81ED-4DB2-BD59-A6C34878D82A}">
                    <a16:rowId xmlns:a16="http://schemas.microsoft.com/office/drawing/2014/main" val="10001"/>
                  </a:ext>
                </a:extLst>
              </a:tr>
              <a:tr h="494453">
                <a:tc>
                  <a:txBody>
                    <a:bodyPr/>
                    <a:lstStyle/>
                    <a:p>
                      <a:r>
                        <a:rPr lang="en-US" sz="1200" b="0" dirty="0">
                          <a:latin typeface="Gill Sans MT" panose="020B0502020104020203" pitchFamily="34" charset="0"/>
                        </a:rPr>
                        <a:t>Public Agency</a:t>
                      </a:r>
                      <a:r>
                        <a:rPr lang="en-US" sz="1200" b="0" baseline="0" dirty="0">
                          <a:latin typeface="Gill Sans MT" panose="020B0502020104020203" pitchFamily="34" charset="0"/>
                        </a:rPr>
                        <a:t> Engagement</a:t>
                      </a:r>
                      <a:endParaRPr lang="en-US" sz="1200" b="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extLst>
                  <a:ext uri="{0D108BD9-81ED-4DB2-BD59-A6C34878D82A}">
                    <a16:rowId xmlns:a16="http://schemas.microsoft.com/office/drawing/2014/main" val="10002"/>
                  </a:ext>
                </a:extLst>
              </a:tr>
              <a:tr h="494453">
                <a:tc>
                  <a:txBody>
                    <a:bodyPr/>
                    <a:lstStyle/>
                    <a:p>
                      <a:r>
                        <a:rPr lang="en-US" sz="1200" b="0" dirty="0">
                          <a:latin typeface="Gill Sans MT" panose="020B0502020104020203" pitchFamily="34" charset="0"/>
                        </a:rPr>
                        <a:t>Community Engagement</a:t>
                      </a: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extLst>
                  <a:ext uri="{0D108BD9-81ED-4DB2-BD59-A6C34878D82A}">
                    <a16:rowId xmlns:a16="http://schemas.microsoft.com/office/drawing/2014/main" val="10003"/>
                  </a:ext>
                </a:extLst>
              </a:tr>
              <a:tr h="4944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Gill Sans MT" panose="020B0502020104020203" pitchFamily="34" charset="0"/>
                        </a:rPr>
                        <a:t>Legislative</a:t>
                      </a:r>
                      <a:r>
                        <a:rPr lang="en-US" sz="1200" b="0" baseline="0" dirty="0">
                          <a:latin typeface="Gill Sans MT" panose="020B0502020104020203" pitchFamily="34" charset="0"/>
                        </a:rPr>
                        <a:t> Work</a:t>
                      </a:r>
                      <a:endParaRPr lang="en-US" sz="1200" b="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extLst>
                  <a:ext uri="{0D108BD9-81ED-4DB2-BD59-A6C34878D82A}">
                    <a16:rowId xmlns:a16="http://schemas.microsoft.com/office/drawing/2014/main" val="10004"/>
                  </a:ext>
                </a:extLst>
              </a:tr>
              <a:tr h="494453">
                <a:tc>
                  <a:txBody>
                    <a:bodyPr/>
                    <a:lstStyle/>
                    <a:p>
                      <a:r>
                        <a:rPr lang="en-US" sz="1200" b="0" dirty="0">
                          <a:latin typeface="Gill Sans MT" panose="020B0502020104020203" pitchFamily="34" charset="0"/>
                        </a:rPr>
                        <a:t>Funding and Financing</a:t>
                      </a: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extLst>
                  <a:ext uri="{0D108BD9-81ED-4DB2-BD59-A6C34878D82A}">
                    <a16:rowId xmlns:a16="http://schemas.microsoft.com/office/drawing/2014/main" val="10005"/>
                  </a:ext>
                </a:extLst>
              </a:tr>
              <a:tr h="697653">
                <a:tc>
                  <a:txBody>
                    <a:bodyPr/>
                    <a:lstStyle/>
                    <a:p>
                      <a:r>
                        <a:rPr lang="en-US" sz="1200" b="0" dirty="0">
                          <a:latin typeface="Gill Sans MT" panose="020B0502020104020203" pitchFamily="34" charset="0"/>
                        </a:rPr>
                        <a:t>Concept Design/ Technical Studies</a:t>
                      </a: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extLst>
                  <a:ext uri="{0D108BD9-81ED-4DB2-BD59-A6C34878D82A}">
                    <a16:rowId xmlns:a16="http://schemas.microsoft.com/office/drawing/2014/main" val="10006"/>
                  </a:ext>
                </a:extLst>
              </a:tr>
              <a:tr h="494453">
                <a:tc>
                  <a:txBody>
                    <a:bodyPr/>
                    <a:lstStyle/>
                    <a:p>
                      <a:r>
                        <a:rPr lang="en-US" sz="1200" b="0" dirty="0">
                          <a:latin typeface="Gill Sans MT" panose="020B0502020104020203" pitchFamily="34" charset="0"/>
                        </a:rPr>
                        <a:t>Development Master Planning</a:t>
                      </a: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extLst>
                  <a:ext uri="{0D108BD9-81ED-4DB2-BD59-A6C34878D82A}">
                    <a16:rowId xmlns:a16="http://schemas.microsoft.com/office/drawing/2014/main" val="10007"/>
                  </a:ext>
                </a:extLst>
              </a:tr>
              <a:tr h="494453">
                <a:tc>
                  <a:txBody>
                    <a:bodyPr/>
                    <a:lstStyle/>
                    <a:p>
                      <a:r>
                        <a:rPr lang="en-US" sz="1200" b="0" dirty="0">
                          <a:latin typeface="Gill Sans MT" panose="020B0502020104020203" pitchFamily="34" charset="0"/>
                        </a:rPr>
                        <a:t>Detailed Design</a:t>
                      </a: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extLst>
                  <a:ext uri="{0D108BD9-81ED-4DB2-BD59-A6C34878D82A}">
                    <a16:rowId xmlns:a16="http://schemas.microsoft.com/office/drawing/2014/main" val="10008"/>
                  </a:ext>
                </a:extLst>
              </a:tr>
              <a:tr h="670560">
                <a:tc>
                  <a:txBody>
                    <a:bodyPr/>
                    <a:lstStyle/>
                    <a:p>
                      <a:r>
                        <a:rPr lang="en-US" sz="1200" b="0" dirty="0">
                          <a:latin typeface="Gill Sans MT" panose="020B0502020104020203" pitchFamily="34" charset="0"/>
                        </a:rPr>
                        <a:t>Infrastructure Construction (Phased)</a:t>
                      </a: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extLst>
                  <a:ext uri="{0D108BD9-81ED-4DB2-BD59-A6C34878D82A}">
                    <a16:rowId xmlns:a16="http://schemas.microsoft.com/office/drawing/2014/main" val="10009"/>
                  </a:ext>
                </a:extLst>
              </a:tr>
              <a:tr h="670560">
                <a:tc>
                  <a:txBody>
                    <a:bodyPr/>
                    <a:lstStyle/>
                    <a:p>
                      <a:r>
                        <a:rPr lang="en-US" sz="1200" b="0" dirty="0">
                          <a:latin typeface="Gill Sans MT" panose="020B0502020104020203" pitchFamily="34" charset="0"/>
                        </a:rPr>
                        <a:t>Building Construction (Phased)</a:t>
                      </a: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extLst>
                  <a:ext uri="{0D108BD9-81ED-4DB2-BD59-A6C34878D82A}">
                    <a16:rowId xmlns:a16="http://schemas.microsoft.com/office/drawing/2014/main" val="10010"/>
                  </a:ext>
                </a:extLst>
              </a:tr>
              <a:tr h="494453">
                <a:tc>
                  <a:txBody>
                    <a:bodyPr/>
                    <a:lstStyle/>
                    <a:p>
                      <a:r>
                        <a:rPr lang="en-US" sz="1200" b="0" dirty="0">
                          <a:latin typeface="Gill Sans MT" panose="020B0502020104020203" pitchFamily="34" charset="0"/>
                        </a:rPr>
                        <a:t>Occupancy</a:t>
                      </a: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a:latin typeface="Gill Sans MT" panose="020B0502020104020203" pitchFamily="34" charset="0"/>
                      </a:endParaRPr>
                    </a:p>
                  </a:txBody>
                  <a:tcPr marL="121920" marR="121920" marT="60960" marB="60960"/>
                </a:tc>
                <a:tc>
                  <a:txBody>
                    <a:bodyPr/>
                    <a:lstStyle/>
                    <a:p>
                      <a:endParaRPr lang="en-US" sz="2400" dirty="0">
                        <a:latin typeface="Gill Sans MT" panose="020B0502020104020203" pitchFamily="34" charset="0"/>
                      </a:endParaRPr>
                    </a:p>
                  </a:txBody>
                  <a:tcPr marL="121920" marR="121920" marT="60960" marB="60960"/>
                </a:tc>
                <a:extLst>
                  <a:ext uri="{0D108BD9-81ED-4DB2-BD59-A6C34878D82A}">
                    <a16:rowId xmlns:a16="http://schemas.microsoft.com/office/drawing/2014/main" val="10011"/>
                  </a:ext>
                </a:extLst>
              </a:tr>
            </a:tbl>
          </a:graphicData>
        </a:graphic>
      </p:graphicFrame>
      <p:sp>
        <p:nvSpPr>
          <p:cNvPr id="7" name="Rectangle 6"/>
          <p:cNvSpPr/>
          <p:nvPr/>
        </p:nvSpPr>
        <p:spPr>
          <a:xfrm>
            <a:off x="2133600" y="871840"/>
            <a:ext cx="685800" cy="4064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8" name="Rectangle 7"/>
          <p:cNvSpPr/>
          <p:nvPr/>
        </p:nvSpPr>
        <p:spPr>
          <a:xfrm>
            <a:off x="2133600" y="1397000"/>
            <a:ext cx="1397000" cy="4064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0" name="Rectangle 9"/>
          <p:cNvSpPr/>
          <p:nvPr/>
        </p:nvSpPr>
        <p:spPr>
          <a:xfrm>
            <a:off x="2489200" y="1905000"/>
            <a:ext cx="1879600" cy="4064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2" name="Rectangle 11"/>
          <p:cNvSpPr/>
          <p:nvPr/>
        </p:nvSpPr>
        <p:spPr>
          <a:xfrm>
            <a:off x="2489200" y="2413000"/>
            <a:ext cx="2387600" cy="4064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3" name="Rectangle 12"/>
          <p:cNvSpPr/>
          <p:nvPr/>
        </p:nvSpPr>
        <p:spPr>
          <a:xfrm>
            <a:off x="2493319" y="2921000"/>
            <a:ext cx="2387600" cy="4064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4" name="Rectangle 13"/>
          <p:cNvSpPr/>
          <p:nvPr/>
        </p:nvSpPr>
        <p:spPr>
          <a:xfrm>
            <a:off x="2489200" y="3426341"/>
            <a:ext cx="330200" cy="6122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5" name="Rectangle 14"/>
          <p:cNvSpPr/>
          <p:nvPr/>
        </p:nvSpPr>
        <p:spPr>
          <a:xfrm>
            <a:off x="4216400" y="4140201"/>
            <a:ext cx="1320800" cy="37768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6" name="Rectangle 15"/>
          <p:cNvSpPr/>
          <p:nvPr/>
        </p:nvSpPr>
        <p:spPr>
          <a:xfrm>
            <a:off x="4408616" y="4600221"/>
            <a:ext cx="1161536" cy="4124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7" name="Rectangle 16"/>
          <p:cNvSpPr/>
          <p:nvPr/>
        </p:nvSpPr>
        <p:spPr>
          <a:xfrm>
            <a:off x="5572897" y="5111407"/>
            <a:ext cx="2133600" cy="5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18" name="Rectangle 17"/>
          <p:cNvSpPr/>
          <p:nvPr/>
        </p:nvSpPr>
        <p:spPr>
          <a:xfrm>
            <a:off x="6096000" y="5715000"/>
            <a:ext cx="2133600" cy="5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24" name="TextBox 23"/>
          <p:cNvSpPr txBox="1"/>
          <p:nvPr/>
        </p:nvSpPr>
        <p:spPr>
          <a:xfrm>
            <a:off x="8534400" y="1600201"/>
            <a:ext cx="3556000" cy="2760243"/>
          </a:xfrm>
          <a:prstGeom prst="rect">
            <a:avLst/>
          </a:prstGeom>
          <a:noFill/>
        </p:spPr>
        <p:txBody>
          <a:bodyPr wrap="square" rtlCol="0">
            <a:spAutoFit/>
          </a:bodyPr>
          <a:lstStyle/>
          <a:p>
            <a:pPr defTabSz="1219170" eaLnBrk="0" fontAlgn="base" hangingPunct="0">
              <a:spcBef>
                <a:spcPct val="0"/>
              </a:spcBef>
              <a:spcAft>
                <a:spcPct val="0"/>
              </a:spcAft>
            </a:pPr>
            <a:r>
              <a:rPr lang="en-US" sz="2667" b="1" dirty="0">
                <a:solidFill>
                  <a:srgbClr val="009A49"/>
                </a:solidFill>
                <a:latin typeface="Gill Sans MT" panose="020B0502020104020203" pitchFamily="34" charset="0"/>
                <a:ea typeface="ＭＳ Ｐゴシック" pitchFamily="34" charset="-128"/>
              </a:rPr>
              <a:t>Grandview Green </a:t>
            </a:r>
          </a:p>
          <a:p>
            <a:pPr defTabSz="1219170" eaLnBrk="0" fontAlgn="base" hangingPunct="0">
              <a:spcBef>
                <a:spcPct val="0"/>
              </a:spcBef>
              <a:spcAft>
                <a:spcPct val="0"/>
              </a:spcAft>
            </a:pPr>
            <a:r>
              <a:rPr lang="en-US" sz="2667" b="1" dirty="0">
                <a:solidFill>
                  <a:srgbClr val="009A49"/>
                </a:solidFill>
                <a:latin typeface="Gill Sans MT" panose="020B0502020104020203" pitchFamily="34" charset="0"/>
                <a:ea typeface="ＭＳ Ｐゴシック" pitchFamily="34" charset="-128"/>
              </a:rPr>
              <a:t>5-Year Vision</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333333"/>
                </a:solidFill>
                <a:latin typeface="Gill Sans MT" panose="020B0502020104020203" pitchFamily="34" charset="0"/>
                <a:ea typeface="ＭＳ Ｐゴシック" pitchFamily="34" charset="-128"/>
              </a:rPr>
              <a:t>Infrastructure Construction Begins: 2020</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333333"/>
                </a:solidFill>
                <a:latin typeface="Gill Sans MT" panose="020B0502020104020203" pitchFamily="34" charset="0"/>
                <a:ea typeface="ＭＳ Ｐゴシック" pitchFamily="34" charset="-128"/>
              </a:rPr>
              <a:t>Building Construction Begins: Mid-2020</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333333"/>
                </a:solidFill>
                <a:latin typeface="Gill Sans MT" panose="020B0502020104020203" pitchFamily="34" charset="0"/>
                <a:ea typeface="ＭＳ Ｐゴシック" pitchFamily="34" charset="-128"/>
              </a:rPr>
              <a:t>Occupancy Begins: 2022</a:t>
            </a:r>
            <a:endParaRPr lang="en-US" sz="1867" b="1" dirty="0">
              <a:solidFill>
                <a:srgbClr val="009A49"/>
              </a:solidFill>
              <a:latin typeface="Gill Sans MT" panose="020B0502020104020203" pitchFamily="34" charset="0"/>
              <a:ea typeface="ＭＳ Ｐゴシック" pitchFamily="34" charset="-128"/>
            </a:endParaRPr>
          </a:p>
          <a:p>
            <a:pPr marL="457189" indent="-457189" defTabSz="1219170" eaLnBrk="0" fontAlgn="base" hangingPunct="0">
              <a:spcBef>
                <a:spcPct val="0"/>
              </a:spcBef>
              <a:spcAft>
                <a:spcPct val="0"/>
              </a:spcAft>
              <a:buFont typeface="Arial" panose="020B0604020202020204" pitchFamily="34" charset="0"/>
              <a:buChar char="•"/>
            </a:pPr>
            <a:endParaRPr lang="en-US" sz="2667" b="1" dirty="0">
              <a:solidFill>
                <a:srgbClr val="333333"/>
              </a:solidFill>
              <a:latin typeface="Arial" pitchFamily="34" charset="0"/>
              <a:ea typeface="ＭＳ Ｐゴシック" pitchFamily="34" charset="-128"/>
            </a:endParaRPr>
          </a:p>
        </p:txBody>
      </p:sp>
      <p:sp>
        <p:nvSpPr>
          <p:cNvPr id="25" name="5-Point Star 24"/>
          <p:cNvSpPr/>
          <p:nvPr/>
        </p:nvSpPr>
        <p:spPr>
          <a:xfrm>
            <a:off x="8093676" y="6421393"/>
            <a:ext cx="304800" cy="304800"/>
          </a:xfrm>
          <a:prstGeom prst="star5">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26" name="Rectangle 25"/>
          <p:cNvSpPr/>
          <p:nvPr/>
        </p:nvSpPr>
        <p:spPr>
          <a:xfrm>
            <a:off x="8636000" y="4563160"/>
            <a:ext cx="3251200" cy="16598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27" name="TextBox 26"/>
          <p:cNvSpPr txBox="1"/>
          <p:nvPr/>
        </p:nvSpPr>
        <p:spPr>
          <a:xfrm>
            <a:off x="8737600" y="4600221"/>
            <a:ext cx="3048000" cy="1816266"/>
          </a:xfrm>
          <a:prstGeom prst="rect">
            <a:avLst/>
          </a:prstGeom>
          <a:noFill/>
        </p:spPr>
        <p:txBody>
          <a:bodyPr wrap="square" rtlCol="0">
            <a:spAutoFit/>
          </a:bodyPr>
          <a:lstStyle/>
          <a:p>
            <a:pPr algn="ctr" defTabSz="1219170" eaLnBrk="0" fontAlgn="base" hangingPunct="0">
              <a:spcBef>
                <a:spcPct val="0"/>
              </a:spcBef>
              <a:spcAft>
                <a:spcPct val="0"/>
              </a:spcAft>
            </a:pPr>
            <a:r>
              <a:rPr lang="en-US" sz="1467" b="1" u="sng" dirty="0">
                <a:solidFill>
                  <a:srgbClr val="333333"/>
                </a:solidFill>
                <a:latin typeface="Gill Sans MT" panose="020B0502020104020203" pitchFamily="34" charset="0"/>
                <a:ea typeface="ＭＳ Ｐゴシック" pitchFamily="34" charset="-128"/>
              </a:rPr>
              <a:t>LEGEND</a:t>
            </a:r>
          </a:p>
          <a:p>
            <a:pPr defTabSz="1219170" eaLnBrk="0" fontAlgn="base" hangingPunct="0">
              <a:spcBef>
                <a:spcPct val="0"/>
              </a:spcBef>
              <a:spcAft>
                <a:spcPct val="0"/>
              </a:spcAft>
            </a:pPr>
            <a:r>
              <a:rPr lang="en-US" sz="1467" b="1" dirty="0">
                <a:solidFill>
                  <a:srgbClr val="333333"/>
                </a:solidFill>
                <a:latin typeface="Gill Sans MT" panose="020B0502020104020203" pitchFamily="34" charset="0"/>
                <a:ea typeface="ＭＳ Ｐゴシック" pitchFamily="34" charset="-128"/>
              </a:rPr>
              <a:t>       Explore</a:t>
            </a:r>
          </a:p>
          <a:p>
            <a:pPr defTabSz="1219170" eaLnBrk="0" fontAlgn="base" hangingPunct="0">
              <a:spcBef>
                <a:spcPct val="0"/>
              </a:spcBef>
              <a:spcAft>
                <a:spcPct val="0"/>
              </a:spcAft>
            </a:pPr>
            <a:endParaRPr lang="en-US" sz="1467" b="1" dirty="0">
              <a:solidFill>
                <a:srgbClr val="333333"/>
              </a:solidFill>
              <a:latin typeface="Gill Sans MT" panose="020B0502020104020203" pitchFamily="34" charset="0"/>
              <a:ea typeface="ＭＳ Ｐゴシック" pitchFamily="34" charset="-128"/>
            </a:endParaRPr>
          </a:p>
          <a:p>
            <a:pPr defTabSz="1219170" eaLnBrk="0" fontAlgn="base" hangingPunct="0">
              <a:spcBef>
                <a:spcPct val="0"/>
              </a:spcBef>
              <a:spcAft>
                <a:spcPct val="0"/>
              </a:spcAft>
            </a:pPr>
            <a:r>
              <a:rPr lang="en-US" sz="1467" b="1" dirty="0">
                <a:solidFill>
                  <a:srgbClr val="333333"/>
                </a:solidFill>
                <a:latin typeface="Gill Sans MT" panose="020B0502020104020203" pitchFamily="34" charset="0"/>
                <a:ea typeface="ＭＳ Ｐゴシック" pitchFamily="34" charset="-128"/>
              </a:rPr>
              <a:t>       Discover</a:t>
            </a:r>
          </a:p>
          <a:p>
            <a:pPr defTabSz="1219170" eaLnBrk="0" fontAlgn="base" hangingPunct="0">
              <a:spcBef>
                <a:spcPct val="0"/>
              </a:spcBef>
              <a:spcAft>
                <a:spcPct val="0"/>
              </a:spcAft>
            </a:pPr>
            <a:endParaRPr lang="en-US" sz="1467" b="1" dirty="0">
              <a:solidFill>
                <a:srgbClr val="333333"/>
              </a:solidFill>
              <a:latin typeface="Gill Sans MT" panose="020B0502020104020203" pitchFamily="34" charset="0"/>
              <a:ea typeface="ＭＳ Ｐゴシック" pitchFamily="34" charset="-128"/>
            </a:endParaRPr>
          </a:p>
          <a:p>
            <a:pPr defTabSz="1219170" eaLnBrk="0" fontAlgn="base" hangingPunct="0">
              <a:spcBef>
                <a:spcPct val="0"/>
              </a:spcBef>
              <a:spcAft>
                <a:spcPct val="0"/>
              </a:spcAft>
            </a:pPr>
            <a:r>
              <a:rPr lang="en-US" sz="1467" b="1" dirty="0">
                <a:solidFill>
                  <a:srgbClr val="333333"/>
                </a:solidFill>
                <a:latin typeface="Gill Sans MT" panose="020B0502020104020203" pitchFamily="34" charset="0"/>
                <a:ea typeface="ＭＳ Ｐゴシック" pitchFamily="34" charset="-128"/>
              </a:rPr>
              <a:t>       Build</a:t>
            </a:r>
          </a:p>
          <a:p>
            <a:pPr algn="ctr" defTabSz="1219170" eaLnBrk="0" fontAlgn="base" hangingPunct="0">
              <a:spcBef>
                <a:spcPct val="0"/>
              </a:spcBef>
              <a:spcAft>
                <a:spcPct val="0"/>
              </a:spcAft>
            </a:pPr>
            <a:endParaRPr lang="en-US" sz="2400" dirty="0">
              <a:solidFill>
                <a:srgbClr val="333333"/>
              </a:solidFill>
              <a:latin typeface="Arial" pitchFamily="34" charset="0"/>
              <a:ea typeface="ＭＳ Ｐゴシック" pitchFamily="34" charset="-128"/>
            </a:endParaRPr>
          </a:p>
        </p:txBody>
      </p:sp>
      <p:sp>
        <p:nvSpPr>
          <p:cNvPr id="28" name="Rectangle 27"/>
          <p:cNvSpPr/>
          <p:nvPr/>
        </p:nvSpPr>
        <p:spPr>
          <a:xfrm>
            <a:off x="8737600" y="4885629"/>
            <a:ext cx="304800" cy="2540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29" name="Rectangle 28"/>
          <p:cNvSpPr/>
          <p:nvPr/>
        </p:nvSpPr>
        <p:spPr>
          <a:xfrm>
            <a:off x="8737600" y="5314780"/>
            <a:ext cx="304800" cy="254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
        <p:nvSpPr>
          <p:cNvPr id="30" name="Rectangle 29"/>
          <p:cNvSpPr/>
          <p:nvPr/>
        </p:nvSpPr>
        <p:spPr>
          <a:xfrm>
            <a:off x="8737600" y="5715000"/>
            <a:ext cx="304800" cy="25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FFFFFF"/>
              </a:solidFill>
              <a:latin typeface="Lucida Sans Unicode"/>
            </a:endParaRPr>
          </a:p>
        </p:txBody>
      </p:sp>
    </p:spTree>
    <p:extLst>
      <p:ext uri="{BB962C8B-B14F-4D97-AF65-F5344CB8AC3E}">
        <p14:creationId xmlns:p14="http://schemas.microsoft.com/office/powerpoint/2010/main" val="3991023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31" y="338231"/>
            <a:ext cx="1582269" cy="5988609"/>
          </a:xfrm>
        </p:spPr>
        <p:txBody>
          <a:bodyPr>
            <a:normAutofit/>
          </a:bodyPr>
          <a:lstStyle/>
          <a:p>
            <a:r>
              <a:rPr lang="en-US" sz="2800" dirty="0">
                <a:solidFill>
                  <a:schemeClr val="accent6">
                    <a:lumMod val="60000"/>
                    <a:lumOff val="40000"/>
                  </a:schemeClr>
                </a:solidFill>
              </a:rPr>
              <a:t>Lessons</a:t>
            </a:r>
            <a:r>
              <a:rPr lang="en-US" sz="2800" dirty="0"/>
              <a:t> </a:t>
            </a:r>
            <a:r>
              <a:rPr lang="en-US" sz="2800" dirty="0">
                <a:solidFill>
                  <a:schemeClr val="accent6">
                    <a:lumMod val="60000"/>
                    <a:lumOff val="40000"/>
                  </a:schemeClr>
                </a:solidFill>
              </a:rPr>
              <a:t>Learned </a:t>
            </a:r>
            <a:r>
              <a:rPr lang="en-US" sz="2800" dirty="0"/>
              <a:t>in Edina</a:t>
            </a:r>
            <a:endParaRPr lang="en-US" sz="2800" dirty="0">
              <a:solidFill>
                <a:schemeClr val="accent6">
                  <a:lumMod val="40000"/>
                  <a:lumOff val="60000"/>
                </a:schemeClr>
              </a:solidFill>
            </a:endParaRPr>
          </a:p>
        </p:txBody>
      </p:sp>
      <p:pic>
        <p:nvPicPr>
          <p:cNvPr id="4" name="Picture 3" descr="A close up of text on a white background&#10;&#10;Description automatically generated">
            <a:extLst>
              <a:ext uri="{FF2B5EF4-FFF2-40B4-BE49-F238E27FC236}">
                <a16:creationId xmlns:a16="http://schemas.microsoft.com/office/drawing/2014/main" id="{DD3FFA73-BDA0-41E2-9315-8504ADCBD16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63765" y="0"/>
            <a:ext cx="10085077" cy="6858000"/>
          </a:xfrm>
          <a:prstGeom prst="rect">
            <a:avLst/>
          </a:prstGeom>
        </p:spPr>
      </p:pic>
    </p:spTree>
    <p:extLst>
      <p:ext uri="{BB962C8B-B14F-4D97-AF65-F5344CB8AC3E}">
        <p14:creationId xmlns:p14="http://schemas.microsoft.com/office/powerpoint/2010/main" val="3858446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383" y="203761"/>
            <a:ext cx="1501587" cy="5988609"/>
          </a:xfrm>
        </p:spPr>
        <p:txBody>
          <a:bodyPr>
            <a:normAutofit/>
          </a:bodyPr>
          <a:lstStyle/>
          <a:p>
            <a:r>
              <a:rPr lang="en-US" sz="2800" dirty="0">
                <a:solidFill>
                  <a:schemeClr val="accent6">
                    <a:lumMod val="60000"/>
                    <a:lumOff val="40000"/>
                  </a:schemeClr>
                </a:solidFill>
              </a:rPr>
              <a:t>Lessons Learned </a:t>
            </a:r>
            <a:r>
              <a:rPr lang="en-US" sz="2800" dirty="0"/>
              <a:t>in Edina</a:t>
            </a:r>
            <a:endParaRPr lang="en-US" sz="2800" dirty="0">
              <a:solidFill>
                <a:schemeClr val="accent6">
                  <a:lumMod val="40000"/>
                  <a:lumOff val="60000"/>
                </a:schemeClr>
              </a:solidFill>
            </a:endParaRPr>
          </a:p>
        </p:txBody>
      </p:sp>
      <p:pic>
        <p:nvPicPr>
          <p:cNvPr id="5" name="Picture 4" descr="A screenshot of text&#10;&#10;Description automatically generated">
            <a:extLst>
              <a:ext uri="{FF2B5EF4-FFF2-40B4-BE49-F238E27FC236}">
                <a16:creationId xmlns:a16="http://schemas.microsoft.com/office/drawing/2014/main" id="{AEFE8837-F6C2-4431-A145-AFF78E5744A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29026" y="0"/>
            <a:ext cx="10410940" cy="6858000"/>
          </a:xfrm>
          <a:prstGeom prst="rect">
            <a:avLst/>
          </a:prstGeom>
        </p:spPr>
      </p:pic>
    </p:spTree>
    <p:extLst>
      <p:ext uri="{BB962C8B-B14F-4D97-AF65-F5344CB8AC3E}">
        <p14:creationId xmlns:p14="http://schemas.microsoft.com/office/powerpoint/2010/main" val="246007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Response - </a:t>
            </a:r>
            <a:r>
              <a:rPr lang="en-US" dirty="0">
                <a:solidFill>
                  <a:schemeClr val="accent6">
                    <a:lumMod val="40000"/>
                    <a:lumOff val="60000"/>
                  </a:schemeClr>
                </a:solidFill>
              </a:rPr>
              <a:t>Parks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057013" y="1690688"/>
            <a:ext cx="7743038" cy="4877024"/>
          </a:xfrm>
        </p:spPr>
      </p:pic>
      <p:sp>
        <p:nvSpPr>
          <p:cNvPr id="5" name="Title 1"/>
          <p:cNvSpPr txBox="1">
            <a:spLocks/>
          </p:cNvSpPr>
          <p:nvPr/>
        </p:nvSpPr>
        <p:spPr>
          <a:xfrm>
            <a:off x="8800051" y="1690688"/>
            <a:ext cx="3171039" cy="1757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Aubrey Park –Mercer Island, WA</a:t>
            </a:r>
          </a:p>
        </p:txBody>
      </p:sp>
    </p:spTree>
    <p:extLst>
      <p:ext uri="{BB962C8B-B14F-4D97-AF65-F5344CB8AC3E}">
        <p14:creationId xmlns:p14="http://schemas.microsoft.com/office/powerpoint/2010/main" val="1821853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Response - </a:t>
            </a:r>
            <a:r>
              <a:rPr lang="en-US" dirty="0">
                <a:solidFill>
                  <a:schemeClr val="accent6">
                    <a:lumMod val="40000"/>
                    <a:lumOff val="60000"/>
                  </a:schemeClr>
                </a:solidFill>
              </a:rPr>
              <a:t>Parks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05064" y="1861720"/>
            <a:ext cx="6569667" cy="4351338"/>
          </a:xfrm>
        </p:spPr>
      </p:pic>
      <p:sp>
        <p:nvSpPr>
          <p:cNvPr id="5" name="Title 1"/>
          <p:cNvSpPr txBox="1">
            <a:spLocks/>
          </p:cNvSpPr>
          <p:nvPr/>
        </p:nvSpPr>
        <p:spPr>
          <a:xfrm>
            <a:off x="7291139" y="18617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Jim Ellis Freeway Park – </a:t>
            </a:r>
            <a:br>
              <a:rPr lang="en-US" sz="3600" dirty="0"/>
            </a:br>
            <a:r>
              <a:rPr lang="en-US" sz="3600" dirty="0"/>
              <a:t>Seattle, WA</a:t>
            </a:r>
          </a:p>
        </p:txBody>
      </p:sp>
    </p:spTree>
    <p:extLst>
      <p:ext uri="{BB962C8B-B14F-4D97-AF65-F5344CB8AC3E}">
        <p14:creationId xmlns:p14="http://schemas.microsoft.com/office/powerpoint/2010/main" val="493005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Trend - </a:t>
            </a:r>
            <a:r>
              <a:rPr lang="en-US" dirty="0">
                <a:solidFill>
                  <a:schemeClr val="accent6">
                    <a:lumMod val="40000"/>
                    <a:lumOff val="60000"/>
                  </a:schemeClr>
                </a:solidFill>
              </a:rPr>
              <a:t>Reconnection</a:t>
            </a:r>
            <a:endParaRPr lang="en-US" dirty="0"/>
          </a:p>
        </p:txBody>
      </p:sp>
      <p:pic>
        <p:nvPicPr>
          <p:cNvPr id="4"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4944981" y="2755233"/>
            <a:ext cx="6733594" cy="3922294"/>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7042" y="1585075"/>
            <a:ext cx="4172362" cy="4743536"/>
          </a:xfrm>
          <a:prstGeom prst="rect">
            <a:avLst/>
          </a:prstGeom>
        </p:spPr>
      </p:pic>
      <p:sp>
        <p:nvSpPr>
          <p:cNvPr id="6" name="Title 1"/>
          <p:cNvSpPr txBox="1">
            <a:spLocks/>
          </p:cNvSpPr>
          <p:nvPr/>
        </p:nvSpPr>
        <p:spPr>
          <a:xfrm>
            <a:off x="4944981" y="14296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Proposed I-579 cap – Pittsburgh, PA</a:t>
            </a:r>
          </a:p>
        </p:txBody>
      </p:sp>
    </p:spTree>
    <p:extLst>
      <p:ext uri="{BB962C8B-B14F-4D97-AF65-F5344CB8AC3E}">
        <p14:creationId xmlns:p14="http://schemas.microsoft.com/office/powerpoint/2010/main" val="271824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4" y="-85351"/>
            <a:ext cx="5347447" cy="1739340"/>
          </a:xfrm>
        </p:spPr>
        <p:txBody>
          <a:bodyPr>
            <a:normAutofit fontScale="90000"/>
          </a:bodyPr>
          <a:lstStyle/>
          <a:p>
            <a:r>
              <a:rPr lang="en-US" dirty="0"/>
              <a:t>A Duluth Connection to </a:t>
            </a:r>
            <a:r>
              <a:rPr lang="en-US" dirty="0">
                <a:solidFill>
                  <a:schemeClr val="accent6">
                    <a:lumMod val="40000"/>
                    <a:lumOff val="60000"/>
                  </a:schemeClr>
                </a:solidFill>
              </a:rPr>
              <a:t>“The Big Dig” </a:t>
            </a:r>
            <a:r>
              <a:rPr lang="en-US" dirty="0"/>
              <a:t>in Boston</a:t>
            </a:r>
            <a:endParaRPr lang="en-US" dirty="0">
              <a:solidFill>
                <a:schemeClr val="accent6">
                  <a:lumMod val="40000"/>
                  <a:lumOff val="60000"/>
                </a:schemeClr>
              </a:solidFill>
            </a:endParaRPr>
          </a:p>
        </p:txBody>
      </p:sp>
      <p:pic>
        <p:nvPicPr>
          <p:cNvPr id="7" name="Picture 6" descr="A view of a city street&#10;&#10;Description automatically generated">
            <a:extLst>
              <a:ext uri="{FF2B5EF4-FFF2-40B4-BE49-F238E27FC236}">
                <a16:creationId xmlns:a16="http://schemas.microsoft.com/office/drawing/2014/main" id="{22A5D141-3ABD-4ECC-8DE5-8BE7BB8C5D3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04368" y="0"/>
            <a:ext cx="5487632" cy="6858000"/>
          </a:xfrm>
          <a:prstGeom prst="rect">
            <a:avLst/>
          </a:prstGeom>
        </p:spPr>
      </p:pic>
      <p:pic>
        <p:nvPicPr>
          <p:cNvPr id="10" name="Content Placeholder 3">
            <a:extLst>
              <a:ext uri="{FF2B5EF4-FFF2-40B4-BE49-F238E27FC236}">
                <a16:creationId xmlns:a16="http://schemas.microsoft.com/office/drawing/2014/main" id="{E12F40DD-779C-4B9B-8EF5-E7F320B620B6}"/>
              </a:ext>
            </a:extLst>
          </p:cNvPr>
          <p:cNvPicPr>
            <a:picLocks/>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2474259"/>
            <a:ext cx="6704367" cy="4383741"/>
          </a:xfrm>
          <a:prstGeom prst="rect">
            <a:avLst/>
          </a:prstGeom>
          <a:ln>
            <a:noFill/>
          </a:ln>
          <a:extLst>
            <a:ext uri="{53640926-AAD7-44D8-BBD7-CCE9431645EC}">
              <a14:shadowObscured xmlns:a14="http://schemas.microsoft.com/office/drawing/2010/main"/>
            </a:ext>
          </a:extLst>
        </p:spPr>
      </p:pic>
      <p:pic>
        <p:nvPicPr>
          <p:cNvPr id="12" name="Picture 11" descr="A person standing in front of a building&#10;&#10;Description automatically generated">
            <a:extLst>
              <a:ext uri="{FF2B5EF4-FFF2-40B4-BE49-F238E27FC236}">
                <a16:creationId xmlns:a16="http://schemas.microsoft.com/office/drawing/2014/main" id="{6AEBB2BA-347B-492C-BC42-0E6E30027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283" y="2041018"/>
            <a:ext cx="2255120" cy="2195514"/>
          </a:xfrm>
          <a:prstGeom prst="rect">
            <a:avLst/>
          </a:prstGeom>
          <a:ln w="57150">
            <a:solidFill>
              <a:schemeClr val="tx1"/>
            </a:solidFill>
          </a:ln>
        </p:spPr>
      </p:pic>
    </p:spTree>
    <p:extLst>
      <p:ext uri="{BB962C8B-B14F-4D97-AF65-F5344CB8AC3E}">
        <p14:creationId xmlns:p14="http://schemas.microsoft.com/office/powerpoint/2010/main" val="356823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1437</Words>
  <Application>Microsoft Office PowerPoint</Application>
  <PresentationFormat>Widescreen</PresentationFormat>
  <Paragraphs>283</Paragraphs>
  <Slides>55</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Adobe Devanagari</vt:lpstr>
      <vt:lpstr>Arial</vt:lpstr>
      <vt:lpstr>Calibri</vt:lpstr>
      <vt:lpstr>Calibri Light</vt:lpstr>
      <vt:lpstr>Gill Sans MT</vt:lpstr>
      <vt:lpstr>Lucida Sans Unicode</vt:lpstr>
      <vt:lpstr>Volte</vt:lpstr>
      <vt:lpstr>Office Theme</vt:lpstr>
      <vt:lpstr>Covering Highways, Transforming City Neighborhoods</vt:lpstr>
      <vt:lpstr>Presenters</vt:lpstr>
      <vt:lpstr>Overview of Today’s Conversation</vt:lpstr>
      <vt:lpstr>What is a Lid?</vt:lpstr>
      <vt:lpstr>The Condition</vt:lpstr>
      <vt:lpstr>Early Response - Parks</vt:lpstr>
      <vt:lpstr>Early Response - Parks</vt:lpstr>
      <vt:lpstr>Recent Trend - Reconnection</vt:lpstr>
      <vt:lpstr>A Duluth Connection to “The Big Dig” in Boston</vt:lpstr>
      <vt:lpstr>I-670 Cap at Union Station –  Columbus, OH</vt:lpstr>
      <vt:lpstr>Catalyst for Development</vt:lpstr>
      <vt:lpstr>Airspace as Real Estate</vt:lpstr>
      <vt:lpstr>Airspace as Real Estate</vt:lpstr>
      <vt:lpstr>PowerPoint Presentation</vt:lpstr>
      <vt:lpstr>PowerPoint Presentation</vt:lpstr>
      <vt:lpstr>A Brief History</vt:lpstr>
      <vt:lpstr>Desires &amp; Outcomes</vt:lpstr>
      <vt:lpstr>Reconnect Rondo Feasibility Study</vt:lpstr>
      <vt:lpstr>ULI Recommendations - 2018</vt:lpstr>
      <vt:lpstr>Words &amp; Definitions</vt:lpstr>
      <vt:lpstr>PowerPoint Presentation</vt:lpstr>
      <vt:lpstr>Main Issue!</vt:lpstr>
      <vt:lpstr>PowerPoint Presentation</vt:lpstr>
      <vt:lpstr>Who Leads Matters – Policy &amp; Systems Driven</vt:lpstr>
      <vt:lpstr>Traditional vs. Innovative Ways to View Development</vt:lpstr>
      <vt:lpstr>Community Limitations</vt:lpstr>
      <vt:lpstr>Equitable Development</vt:lpstr>
      <vt:lpstr>Development Beneficiaries</vt:lpstr>
      <vt:lpstr>An Innovative Idea – RCR believes that community should be the primary beneficiary</vt:lpstr>
      <vt:lpstr>An Innovative Idea – RCR believes that wealth building and ownership is key. </vt:lpstr>
      <vt:lpstr>Who Leads Matters – Resident &amp; Community Driven</vt:lpstr>
      <vt:lpstr>PowerPoint Presentation</vt:lpstr>
      <vt:lpstr>PowerPoint Presentation</vt:lpstr>
      <vt:lpstr>PowerPoint Presentation</vt:lpstr>
      <vt:lpstr>PowerPoint Presentation</vt:lpstr>
      <vt:lpstr>Lessons Learned in Edina</vt:lpstr>
      <vt:lpstr>Grandview Planning Context</vt:lpstr>
      <vt:lpstr>PowerPoint Presentation</vt:lpstr>
      <vt:lpstr>Grandview Planning Context</vt:lpstr>
      <vt:lpstr>PowerPoint Presentation</vt:lpstr>
      <vt:lpstr>Grandview Planning Context</vt:lpstr>
      <vt:lpstr>PowerPoint Presentation</vt:lpstr>
      <vt:lpstr>Far Term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in Edina</vt:lpstr>
      <vt:lpstr>Lessons Learned in Edina</vt:lpstr>
    </vt:vector>
  </TitlesOfParts>
  <Company>MnDOT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Covering Highways, Transforming City Neighborhoods</dc:title>
  <dc:creator>Hannah Rank</dc:creator>
  <cp:lastModifiedBy>Steven Palmquist</cp:lastModifiedBy>
  <cp:revision>50</cp:revision>
  <dcterms:created xsi:type="dcterms:W3CDTF">2020-02-06T20:17:59Z</dcterms:created>
  <dcterms:modified xsi:type="dcterms:W3CDTF">2021-02-13T19:27:59Z</dcterms:modified>
</cp:coreProperties>
</file>