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5"/>
  </p:notesMasterIdLst>
  <p:sldIdLst>
    <p:sldId id="458" r:id="rId2"/>
    <p:sldId id="455" r:id="rId3"/>
    <p:sldId id="440" r:id="rId4"/>
    <p:sldId id="442" r:id="rId5"/>
    <p:sldId id="444" r:id="rId6"/>
    <p:sldId id="445" r:id="rId7"/>
    <p:sldId id="446" r:id="rId8"/>
    <p:sldId id="462" r:id="rId9"/>
    <p:sldId id="353" r:id="rId10"/>
    <p:sldId id="355" r:id="rId11"/>
    <p:sldId id="360" r:id="rId12"/>
    <p:sldId id="356" r:id="rId13"/>
    <p:sldId id="361" r:id="rId14"/>
    <p:sldId id="426" r:id="rId15"/>
    <p:sldId id="428" r:id="rId16"/>
    <p:sldId id="396" r:id="rId17"/>
    <p:sldId id="397" r:id="rId18"/>
    <p:sldId id="369" r:id="rId19"/>
    <p:sldId id="373" r:id="rId20"/>
    <p:sldId id="370" r:id="rId21"/>
    <p:sldId id="374" r:id="rId22"/>
    <p:sldId id="464" r:id="rId23"/>
    <p:sldId id="398" r:id="rId24"/>
    <p:sldId id="424" r:id="rId25"/>
    <p:sldId id="401" r:id="rId26"/>
    <p:sldId id="403" r:id="rId27"/>
    <p:sldId id="463" r:id="rId28"/>
    <p:sldId id="431" r:id="rId29"/>
    <p:sldId id="405" r:id="rId30"/>
    <p:sldId id="404" r:id="rId31"/>
    <p:sldId id="453" r:id="rId32"/>
    <p:sldId id="454" r:id="rId33"/>
    <p:sldId id="45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74" autoAdjust="0"/>
  </p:normalViewPr>
  <p:slideViewPr>
    <p:cSldViewPr>
      <p:cViewPr varScale="1">
        <p:scale>
          <a:sx n="95" d="100"/>
          <a:sy n="95" d="100"/>
        </p:scale>
        <p:origin x="1326" y="102"/>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6DE52-B062-491B-A4AC-3BD09CCD9191}" type="datetimeFigureOut">
              <a:rPr lang="en-US" smtClean="0"/>
              <a:t>9/29/2020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751BB-FEF3-4E5A-9397-C7AD9B2E92F4}" type="slidenum">
              <a:rPr lang="en-US" smtClean="0"/>
              <a:t>‹#›</a:t>
            </a:fld>
            <a:endParaRPr lang="en-US"/>
          </a:p>
        </p:txBody>
      </p:sp>
    </p:spTree>
    <p:extLst>
      <p:ext uri="{BB962C8B-B14F-4D97-AF65-F5344CB8AC3E}">
        <p14:creationId xmlns:p14="http://schemas.microsoft.com/office/powerpoint/2010/main" val="70399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contested nature of the QCT provision</a:t>
            </a:r>
          </a:p>
        </p:txBody>
      </p:sp>
      <p:sp>
        <p:nvSpPr>
          <p:cNvPr id="4" name="Slide Number Placeholder 3"/>
          <p:cNvSpPr>
            <a:spLocks noGrp="1"/>
          </p:cNvSpPr>
          <p:nvPr>
            <p:ph type="sldNum" sz="quarter" idx="10"/>
          </p:nvPr>
        </p:nvSpPr>
        <p:spPr/>
        <p:txBody>
          <a:bodyPr/>
          <a:lstStyle/>
          <a:p>
            <a:fld id="{261751BB-FEF3-4E5A-9397-C7AD9B2E92F4}" type="slidenum">
              <a:rPr lang="en-US" smtClean="0"/>
              <a:t>24</a:t>
            </a:fld>
            <a:endParaRPr lang="en-US"/>
          </a:p>
        </p:txBody>
      </p:sp>
    </p:spTree>
    <p:extLst>
      <p:ext uri="{BB962C8B-B14F-4D97-AF65-F5344CB8AC3E}">
        <p14:creationId xmlns:p14="http://schemas.microsoft.com/office/powerpoint/2010/main" val="41149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DDA830-2E47-4068-99AC-AA19FA329B3E}"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DA830-2E47-4068-99AC-AA19FA329B3E}"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DA830-2E47-4068-99AC-AA19FA329B3E}"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7DDA830-2E47-4068-99AC-AA19FA329B3E}"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6C647770-DD4C-444F-8CEC-7117E7845B62}"/>
              </a:ext>
            </a:extLst>
          </p:cNvPr>
          <p:cNvPicPr>
            <a:picLocks noChangeAspect="1"/>
          </p:cNvPicPr>
          <p:nvPr userDrawn="1"/>
        </p:nvPicPr>
        <p:blipFill>
          <a:blip r:embed="rId2"/>
          <a:stretch>
            <a:fillRect/>
          </a:stretch>
        </p:blipFill>
        <p:spPr>
          <a:xfrm>
            <a:off x="6294439" y="5825252"/>
            <a:ext cx="2461936" cy="6044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DDA830-2E47-4068-99AC-AA19FA329B3E}"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7DDA830-2E47-4068-99AC-AA19FA329B3E}"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DDA830-2E47-4068-99AC-AA19FA329B3E}"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DDA830-2E47-4068-99AC-AA19FA329B3E}"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DA830-2E47-4068-99AC-AA19FA329B3E}"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DA830-2E47-4068-99AC-AA19FA329B3E}"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DA830-2E47-4068-99AC-AA19FA329B3E}"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2F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DDA830-2E47-4068-99AC-AA19FA329B3E}" type="datetimeFigureOut">
              <a:rPr lang="en-US" smtClean="0"/>
              <a:pPr/>
              <a:t>9/29/2020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DF6BA97-3462-4073-975F-52D9BCB7A7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FD0E43D-1517-4C94-8DDC-0BF07C49F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398"/>
            <a:ext cx="4800600" cy="721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012FD10A-D8D3-4372-9745-C2A337874697}"/>
              </a:ext>
            </a:extLst>
          </p:cNvPr>
          <p:cNvSpPr txBox="1"/>
          <p:nvPr/>
        </p:nvSpPr>
        <p:spPr>
          <a:xfrm>
            <a:off x="5486400" y="685800"/>
            <a:ext cx="3505200" cy="4616648"/>
          </a:xfrm>
          <a:prstGeom prst="rect">
            <a:avLst/>
          </a:prstGeom>
          <a:noFill/>
        </p:spPr>
        <p:txBody>
          <a:bodyPr wrap="square" rtlCol="0">
            <a:spAutoFit/>
          </a:bodyPr>
          <a:lstStyle/>
          <a:p>
            <a:r>
              <a:rPr lang="en-US" sz="2000" dirty="0">
                <a:solidFill>
                  <a:srgbClr val="FFC000"/>
                </a:solidFill>
              </a:rPr>
              <a:t>Presentation to </a:t>
            </a:r>
          </a:p>
          <a:p>
            <a:r>
              <a:rPr lang="en-US" sz="2000" dirty="0">
                <a:solidFill>
                  <a:srgbClr val="FFC000"/>
                </a:solidFill>
              </a:rPr>
              <a:t>Lambda Alpha International</a:t>
            </a:r>
          </a:p>
          <a:p>
            <a:r>
              <a:rPr lang="en-US" sz="2000" dirty="0">
                <a:solidFill>
                  <a:srgbClr val="FFC000"/>
                </a:solidFill>
              </a:rPr>
              <a:t>Minnesota Chapter</a:t>
            </a: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r>
              <a:rPr lang="en-US" sz="1400" dirty="0">
                <a:solidFill>
                  <a:srgbClr val="FFC000"/>
                </a:solidFill>
              </a:rPr>
              <a:t>September 30, 2020</a:t>
            </a:r>
          </a:p>
        </p:txBody>
      </p:sp>
    </p:spTree>
    <p:extLst>
      <p:ext uri="{BB962C8B-B14F-4D97-AF65-F5344CB8AC3E}">
        <p14:creationId xmlns:p14="http://schemas.microsoft.com/office/powerpoint/2010/main" val="153233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00200"/>
            <a:ext cx="8610600" cy="4495800"/>
          </a:xfrm>
        </p:spPr>
        <p:txBody>
          <a:bodyPr>
            <a:normAutofit/>
          </a:bodyPr>
          <a:lstStyle/>
          <a:p>
            <a:r>
              <a:rPr lang="en-US" sz="3000" dirty="0"/>
              <a:t>Dates to beginning of assisted housing</a:t>
            </a:r>
          </a:p>
          <a:p>
            <a:endParaRPr lang="en-US" dirty="0"/>
          </a:p>
          <a:p>
            <a:pPr lvl="1"/>
            <a:endParaRPr lang="en-US" dirty="0"/>
          </a:p>
          <a:p>
            <a:endParaRPr lang="en-US" dirty="0"/>
          </a:p>
        </p:txBody>
      </p:sp>
      <p:sp>
        <p:nvSpPr>
          <p:cNvPr id="4" name="Title 1"/>
          <p:cNvSpPr txBox="1">
            <a:spLocks/>
          </p:cNvSpPr>
          <p:nvPr/>
        </p:nvSpPr>
        <p:spPr>
          <a:xfrm>
            <a:off x="381000" y="457200"/>
            <a:ext cx="8229600" cy="1066800"/>
          </a:xfrm>
          <a:prstGeom prst="rect">
            <a:avLst/>
          </a:prstGeom>
        </p:spPr>
        <p:txBody>
          <a:bodyPr vert="horz"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Integration </a:t>
            </a:r>
            <a:r>
              <a:rPr kumimoji="0" lang="en-US" sz="4000" b="0" i="1" u="none" strike="noStrike" kern="1200" cap="none" spc="0" normalizeH="0" baseline="0" noProof="0" dirty="0">
                <a:ln>
                  <a:noFill/>
                </a:ln>
                <a:solidFill>
                  <a:schemeClr val="tx2"/>
                </a:solidFill>
                <a:effectLst/>
                <a:uLnTx/>
                <a:uFillTx/>
                <a:ea typeface="+mj-ea"/>
                <a:cs typeface="+mj-cs"/>
              </a:rPr>
              <a:t>v</a:t>
            </a:r>
            <a:r>
              <a:rPr kumimoji="0" lang="en-US" sz="4000" b="0" i="0" u="none" strike="noStrike" kern="1200" cap="none" spc="0" normalizeH="0" baseline="0" noProof="0" dirty="0">
                <a:ln>
                  <a:noFill/>
                </a:ln>
                <a:solidFill>
                  <a:schemeClr val="tx2"/>
                </a:solidFill>
                <a:effectLst/>
                <a:uLnTx/>
                <a:uFillTx/>
                <a:ea typeface="+mj-ea"/>
                <a:cs typeface="+mj-cs"/>
              </a:rPr>
              <a:t>. access</a:t>
            </a:r>
            <a:br>
              <a:rPr kumimoji="0" lang="en-US" sz="4000" b="0" i="0" u="none" strike="noStrike" kern="1200" cap="none" spc="0" normalizeH="0" baseline="0" noProof="0" dirty="0">
                <a:ln>
                  <a:noFill/>
                </a:ln>
                <a:solidFill>
                  <a:schemeClr val="tx2"/>
                </a:solidFill>
                <a:effectLst/>
                <a:uLnTx/>
                <a:uFillTx/>
                <a:latin typeface="+mj-lt"/>
                <a:ea typeface="+mj-ea"/>
                <a:cs typeface="+mj-cs"/>
              </a:rPr>
            </a:b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15957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00200"/>
            <a:ext cx="8610600" cy="4495800"/>
          </a:xfrm>
        </p:spPr>
        <p:txBody>
          <a:bodyPr>
            <a:normAutofit/>
          </a:bodyPr>
          <a:lstStyle/>
          <a:p>
            <a:r>
              <a:rPr lang="en-US" sz="3000" dirty="0"/>
              <a:t>Dates to beginning of assisted housing</a:t>
            </a:r>
          </a:p>
          <a:p>
            <a:endParaRPr lang="en-US" dirty="0"/>
          </a:p>
          <a:p>
            <a:pPr lvl="1"/>
            <a:endParaRPr lang="en-US" dirty="0"/>
          </a:p>
          <a:p>
            <a:endParaRPr lang="en-US" dirty="0"/>
          </a:p>
        </p:txBody>
      </p:sp>
      <p:sp>
        <p:nvSpPr>
          <p:cNvPr id="4" name="Title 1"/>
          <p:cNvSpPr txBox="1">
            <a:spLocks/>
          </p:cNvSpPr>
          <p:nvPr/>
        </p:nvSpPr>
        <p:spPr>
          <a:xfrm>
            <a:off x="381000" y="457200"/>
            <a:ext cx="8229600" cy="1066800"/>
          </a:xfrm>
          <a:prstGeom prst="rect">
            <a:avLst/>
          </a:prstGeom>
        </p:spPr>
        <p:txBody>
          <a:bodyPr vert="horz"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Integration </a:t>
            </a:r>
            <a:r>
              <a:rPr kumimoji="0" lang="en-US" sz="4000" b="0" i="1" u="none" strike="noStrike" kern="1200" cap="none" spc="0" normalizeH="0" baseline="0" noProof="0" dirty="0">
                <a:ln>
                  <a:noFill/>
                </a:ln>
                <a:solidFill>
                  <a:schemeClr val="tx2"/>
                </a:solidFill>
                <a:effectLst/>
                <a:uLnTx/>
                <a:uFillTx/>
                <a:ea typeface="+mj-ea"/>
                <a:cs typeface="+mj-cs"/>
              </a:rPr>
              <a:t>v</a:t>
            </a:r>
            <a:r>
              <a:rPr kumimoji="0" lang="en-US" sz="4000" b="0" i="0" u="none" strike="noStrike" kern="1200" cap="none" spc="0" normalizeH="0" baseline="0" noProof="0" dirty="0">
                <a:ln>
                  <a:noFill/>
                </a:ln>
                <a:solidFill>
                  <a:schemeClr val="tx2"/>
                </a:solidFill>
                <a:effectLst/>
                <a:uLnTx/>
                <a:uFillTx/>
                <a:ea typeface="+mj-ea"/>
                <a:cs typeface="+mj-cs"/>
              </a:rPr>
              <a:t>. access</a:t>
            </a:r>
            <a:br>
              <a:rPr kumimoji="0" lang="en-US" sz="4000" b="0" i="0" u="none" strike="noStrike" kern="1200" cap="none" spc="0" normalizeH="0" baseline="0" noProof="0" dirty="0">
                <a:ln>
                  <a:noFill/>
                </a:ln>
                <a:solidFill>
                  <a:schemeClr val="tx2"/>
                </a:solidFill>
                <a:effectLst/>
                <a:uLnTx/>
                <a:uFillTx/>
                <a:latin typeface="+mj-lt"/>
                <a:ea typeface="+mj-ea"/>
                <a:cs typeface="+mj-cs"/>
              </a:rPr>
            </a:b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extBox 1"/>
          <p:cNvSpPr txBox="1"/>
          <p:nvPr/>
        </p:nvSpPr>
        <p:spPr>
          <a:xfrm>
            <a:off x="685800" y="2438400"/>
            <a:ext cx="7620000" cy="3231654"/>
          </a:xfrm>
          <a:prstGeom prst="rect">
            <a:avLst/>
          </a:prstGeom>
          <a:noFill/>
        </p:spPr>
        <p:txBody>
          <a:bodyPr wrap="square" rtlCol="0">
            <a:spAutoFit/>
          </a:bodyPr>
          <a:lstStyle/>
          <a:p>
            <a:r>
              <a:rPr lang="en-US" dirty="0"/>
              <a:t> “Such a choice – to oppose further public housing and to work instead for desegregation that would permit it to be scattered- is a hard one and most Negro leaders are not prepared to make it. Most hope that both ends can be served simultaneously, but if they cannot, then one must take what one can get.” </a:t>
            </a:r>
            <a:r>
              <a:rPr lang="en-US" sz="1400" dirty="0"/>
              <a:t>James Q. Wilson, </a:t>
            </a:r>
            <a:r>
              <a:rPr lang="en-US" sz="1400" i="1" dirty="0"/>
              <a:t>Negro Politics: The search for leadership</a:t>
            </a:r>
            <a:r>
              <a:rPr lang="en-US" sz="1400" dirty="0"/>
              <a:t>.  Glencoe, IL: The Free Press, 1960, page 188.</a:t>
            </a:r>
          </a:p>
          <a:p>
            <a:endParaRPr lang="en-US" sz="1400" dirty="0"/>
          </a:p>
          <a:p>
            <a:endParaRPr lang="en-US" sz="1400" dirty="0"/>
          </a:p>
          <a:p>
            <a:r>
              <a:rPr lang="en-US" dirty="0"/>
              <a:t>“If I had to make a choice, and I don’t always think you do, between more public housing or putting it in integrated areas, I would favor putting up more housing….There is a real need.” </a:t>
            </a:r>
            <a:r>
              <a:rPr lang="en-US" sz="1400" dirty="0"/>
              <a:t>Black community leader, </a:t>
            </a:r>
            <a:r>
              <a:rPr lang="en-US" sz="1400" i="1" dirty="0"/>
              <a:t>Ibid</a:t>
            </a:r>
            <a:r>
              <a:rPr lang="en-US" sz="1400" dirty="0"/>
              <a:t>.</a:t>
            </a:r>
          </a:p>
          <a:p>
            <a:endParaRPr lang="en-US" dirty="0"/>
          </a:p>
        </p:txBody>
      </p:sp>
    </p:spTree>
    <p:extLst>
      <p:ext uri="{BB962C8B-B14F-4D97-AF65-F5344CB8AC3E}">
        <p14:creationId xmlns:p14="http://schemas.microsoft.com/office/powerpoint/2010/main" val="136625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00200"/>
            <a:ext cx="8610600" cy="4495800"/>
          </a:xfrm>
        </p:spPr>
        <p:txBody>
          <a:bodyPr>
            <a:normAutofit/>
          </a:bodyPr>
          <a:lstStyle/>
          <a:p>
            <a:r>
              <a:rPr lang="en-US" sz="3000" dirty="0"/>
              <a:t>Dates to beginning of assisted housing</a:t>
            </a:r>
          </a:p>
          <a:p>
            <a:r>
              <a:rPr lang="en-US" sz="3000" dirty="0"/>
              <a:t>Civil rights / Black power debate re: importance of preserving, enriching communities of color vs. integration</a:t>
            </a:r>
          </a:p>
          <a:p>
            <a:endParaRPr lang="en-US" dirty="0"/>
          </a:p>
          <a:p>
            <a:pPr lvl="1"/>
            <a:endParaRPr lang="en-US" dirty="0"/>
          </a:p>
          <a:p>
            <a:endParaRPr lang="en-US" dirty="0"/>
          </a:p>
        </p:txBody>
      </p:sp>
      <p:sp>
        <p:nvSpPr>
          <p:cNvPr id="4" name="Title 1"/>
          <p:cNvSpPr txBox="1">
            <a:spLocks/>
          </p:cNvSpPr>
          <p:nvPr/>
        </p:nvSpPr>
        <p:spPr>
          <a:xfrm>
            <a:off x="381000" y="457200"/>
            <a:ext cx="8229600" cy="1066800"/>
          </a:xfrm>
          <a:prstGeom prst="rect">
            <a:avLst/>
          </a:prstGeom>
        </p:spPr>
        <p:txBody>
          <a:bodyPr vert="horz"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Integration </a:t>
            </a:r>
            <a:r>
              <a:rPr kumimoji="0" lang="en-US" sz="4000" b="0" i="1" u="none" strike="noStrike" kern="1200" cap="none" spc="0" normalizeH="0" baseline="0" noProof="0" dirty="0">
                <a:ln>
                  <a:noFill/>
                </a:ln>
                <a:solidFill>
                  <a:schemeClr val="tx2"/>
                </a:solidFill>
                <a:effectLst/>
                <a:uLnTx/>
                <a:uFillTx/>
                <a:ea typeface="+mj-ea"/>
                <a:cs typeface="+mj-cs"/>
              </a:rPr>
              <a:t>v</a:t>
            </a:r>
            <a:r>
              <a:rPr kumimoji="0" lang="en-US" sz="4000" b="0" i="0" u="none" strike="noStrike" kern="1200" cap="none" spc="0" normalizeH="0" baseline="0" noProof="0" dirty="0">
                <a:ln>
                  <a:noFill/>
                </a:ln>
                <a:solidFill>
                  <a:schemeClr val="tx2"/>
                </a:solidFill>
                <a:effectLst/>
                <a:uLnTx/>
                <a:uFillTx/>
                <a:ea typeface="+mj-ea"/>
                <a:cs typeface="+mj-cs"/>
              </a:rPr>
              <a:t>. access</a:t>
            </a:r>
            <a:br>
              <a:rPr kumimoji="0" lang="en-US" sz="4000" b="0" i="0" u="none" strike="noStrike" kern="1200" cap="none" spc="0" normalizeH="0" baseline="0" noProof="0" dirty="0">
                <a:ln>
                  <a:noFill/>
                </a:ln>
                <a:solidFill>
                  <a:schemeClr val="tx2"/>
                </a:solidFill>
                <a:effectLst/>
                <a:uLnTx/>
                <a:uFillTx/>
                <a:latin typeface="+mj-lt"/>
                <a:ea typeface="+mj-ea"/>
                <a:cs typeface="+mj-cs"/>
              </a:rPr>
            </a:b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15957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00200"/>
            <a:ext cx="8610600" cy="4495800"/>
          </a:xfrm>
        </p:spPr>
        <p:txBody>
          <a:bodyPr>
            <a:normAutofit/>
          </a:bodyPr>
          <a:lstStyle/>
          <a:p>
            <a:r>
              <a:rPr lang="en-US" sz="3000" dirty="0"/>
              <a:t>Dates to beginning of assisted housing</a:t>
            </a:r>
          </a:p>
          <a:p>
            <a:r>
              <a:rPr lang="en-US" sz="3000" dirty="0"/>
              <a:t>Civil rights / Black power debate re: importance of preserving, enriching communities of color vs. integration</a:t>
            </a:r>
          </a:p>
          <a:p>
            <a:endParaRPr lang="en-US" dirty="0"/>
          </a:p>
          <a:p>
            <a:pPr lvl="1"/>
            <a:endParaRPr lang="en-US" dirty="0"/>
          </a:p>
          <a:p>
            <a:endParaRPr lang="en-US" dirty="0"/>
          </a:p>
        </p:txBody>
      </p:sp>
      <p:sp>
        <p:nvSpPr>
          <p:cNvPr id="4" name="Title 1"/>
          <p:cNvSpPr txBox="1">
            <a:spLocks/>
          </p:cNvSpPr>
          <p:nvPr/>
        </p:nvSpPr>
        <p:spPr>
          <a:xfrm>
            <a:off x="381000" y="457200"/>
            <a:ext cx="8229600" cy="1066800"/>
          </a:xfrm>
          <a:prstGeom prst="rect">
            <a:avLst/>
          </a:prstGeom>
        </p:spPr>
        <p:txBody>
          <a:bodyPr vert="horz"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Integration </a:t>
            </a:r>
            <a:r>
              <a:rPr kumimoji="0" lang="en-US" sz="4000" b="0" i="1" u="none" strike="noStrike" kern="1200" cap="none" spc="0" normalizeH="0" baseline="0" noProof="0" dirty="0">
                <a:ln>
                  <a:noFill/>
                </a:ln>
                <a:solidFill>
                  <a:schemeClr val="tx2"/>
                </a:solidFill>
                <a:effectLst/>
                <a:uLnTx/>
                <a:uFillTx/>
                <a:ea typeface="+mj-ea"/>
                <a:cs typeface="+mj-cs"/>
              </a:rPr>
              <a:t>v</a:t>
            </a:r>
            <a:r>
              <a:rPr kumimoji="0" lang="en-US" sz="4000" b="0" i="0" u="none" strike="noStrike" kern="1200" cap="none" spc="0" normalizeH="0" baseline="0" noProof="0" dirty="0">
                <a:ln>
                  <a:noFill/>
                </a:ln>
                <a:solidFill>
                  <a:schemeClr val="tx2"/>
                </a:solidFill>
                <a:effectLst/>
                <a:uLnTx/>
                <a:uFillTx/>
                <a:ea typeface="+mj-ea"/>
                <a:cs typeface="+mj-cs"/>
              </a:rPr>
              <a:t>. access</a:t>
            </a:r>
            <a:br>
              <a:rPr kumimoji="0" lang="en-US" sz="4000" b="0" i="0" u="none" strike="noStrike" kern="1200" cap="none" spc="0" normalizeH="0" baseline="0" noProof="0" dirty="0">
                <a:ln>
                  <a:noFill/>
                </a:ln>
                <a:solidFill>
                  <a:schemeClr val="tx2"/>
                </a:solidFill>
                <a:effectLst/>
                <a:uLnTx/>
                <a:uFillTx/>
                <a:latin typeface="+mj-lt"/>
                <a:ea typeface="+mj-ea"/>
                <a:cs typeface="+mj-cs"/>
              </a:rPr>
            </a:b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extBox 1"/>
          <p:cNvSpPr txBox="1"/>
          <p:nvPr/>
        </p:nvSpPr>
        <p:spPr>
          <a:xfrm>
            <a:off x="685800" y="4038600"/>
            <a:ext cx="7543800" cy="2677656"/>
          </a:xfrm>
          <a:prstGeom prst="rect">
            <a:avLst/>
          </a:prstGeom>
          <a:noFill/>
        </p:spPr>
        <p:txBody>
          <a:bodyPr wrap="square" rtlCol="0">
            <a:spAutoFit/>
          </a:bodyPr>
          <a:lstStyle/>
          <a:p>
            <a:r>
              <a:rPr lang="en-US" dirty="0"/>
              <a:t>Malcolm X regarded integration as “a deception” – a kind of political sleight of hand that diverted attention from more fundamental questions of power. “…an uncritical acceptance of integration as either a method or an objective served only to reify white supremacy.”  </a:t>
            </a:r>
          </a:p>
          <a:p>
            <a:endParaRPr lang="en-US" dirty="0"/>
          </a:p>
          <a:p>
            <a:endParaRPr lang="en-US" dirty="0"/>
          </a:p>
          <a:p>
            <a:r>
              <a:rPr lang="en-US" sz="1400" dirty="0"/>
              <a:t>Quotes from James Tyner, </a:t>
            </a:r>
            <a:r>
              <a:rPr lang="en-US" sz="1400" i="1" dirty="0"/>
              <a:t>The Geography of Malcolm X: </a:t>
            </a:r>
            <a:br>
              <a:rPr lang="en-US" sz="1400" i="1" dirty="0"/>
            </a:br>
            <a:r>
              <a:rPr lang="en-US" sz="1400" i="1" dirty="0"/>
              <a:t>Black Radicalism and the Remaking of American Space</a:t>
            </a:r>
            <a:r>
              <a:rPr lang="en-US" sz="1400" dirty="0"/>
              <a:t>, </a:t>
            </a:r>
            <a:br>
              <a:rPr lang="en-US" sz="1400" dirty="0"/>
            </a:br>
            <a:r>
              <a:rPr lang="en-US" sz="1400" dirty="0"/>
              <a:t>New York: Routledge, 2006, pages 79 and 87.</a:t>
            </a:r>
          </a:p>
          <a:p>
            <a:endParaRPr lang="en-US" dirty="0"/>
          </a:p>
        </p:txBody>
      </p:sp>
    </p:spTree>
    <p:extLst>
      <p:ext uri="{BB962C8B-B14F-4D97-AF65-F5344CB8AC3E}">
        <p14:creationId xmlns:p14="http://schemas.microsoft.com/office/powerpoint/2010/main" val="156314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00200"/>
            <a:ext cx="8610600" cy="4495800"/>
          </a:xfrm>
        </p:spPr>
        <p:txBody>
          <a:bodyPr>
            <a:normAutofit/>
          </a:bodyPr>
          <a:lstStyle/>
          <a:p>
            <a:r>
              <a:rPr lang="en-US" sz="3000" dirty="0"/>
              <a:t>Dates to beginning of assisted housing</a:t>
            </a:r>
          </a:p>
          <a:p>
            <a:r>
              <a:rPr lang="en-US" sz="3000" dirty="0"/>
              <a:t>Civil rights / Black power debate re: importance of preserving, enriching communities of color vs. integration</a:t>
            </a:r>
          </a:p>
          <a:p>
            <a:r>
              <a:rPr lang="en-US" sz="3000" dirty="0"/>
              <a:t>1970s housing-siting controversies</a:t>
            </a:r>
          </a:p>
          <a:p>
            <a:endParaRPr lang="en-US" dirty="0"/>
          </a:p>
          <a:p>
            <a:pPr lvl="1"/>
            <a:endParaRPr lang="en-US" dirty="0"/>
          </a:p>
          <a:p>
            <a:endParaRPr lang="en-US" dirty="0"/>
          </a:p>
        </p:txBody>
      </p:sp>
      <p:sp>
        <p:nvSpPr>
          <p:cNvPr id="4" name="Title 1"/>
          <p:cNvSpPr txBox="1">
            <a:spLocks/>
          </p:cNvSpPr>
          <p:nvPr/>
        </p:nvSpPr>
        <p:spPr>
          <a:xfrm>
            <a:off x="381000" y="457200"/>
            <a:ext cx="8229600" cy="1066800"/>
          </a:xfrm>
          <a:prstGeom prst="rect">
            <a:avLst/>
          </a:prstGeom>
        </p:spPr>
        <p:txBody>
          <a:bodyPr vert="horz"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Integration </a:t>
            </a:r>
            <a:r>
              <a:rPr kumimoji="0" lang="en-US" sz="4000" b="0" i="1" u="none" strike="noStrike" kern="1200" cap="none" spc="0" normalizeH="0" baseline="0" noProof="0" dirty="0">
                <a:ln>
                  <a:noFill/>
                </a:ln>
                <a:solidFill>
                  <a:schemeClr val="tx2"/>
                </a:solidFill>
                <a:effectLst/>
                <a:uLnTx/>
                <a:uFillTx/>
                <a:ea typeface="+mj-ea"/>
                <a:cs typeface="+mj-cs"/>
              </a:rPr>
              <a:t>v</a:t>
            </a:r>
            <a:r>
              <a:rPr kumimoji="0" lang="en-US" sz="4000" b="0" i="0" u="none" strike="noStrike" kern="1200" cap="none" spc="0" normalizeH="0" baseline="0" noProof="0" dirty="0">
                <a:ln>
                  <a:noFill/>
                </a:ln>
                <a:solidFill>
                  <a:schemeClr val="tx2"/>
                </a:solidFill>
                <a:effectLst/>
                <a:uLnTx/>
                <a:uFillTx/>
                <a:ea typeface="+mj-ea"/>
                <a:cs typeface="+mj-cs"/>
              </a:rPr>
              <a:t>. access</a:t>
            </a:r>
            <a:br>
              <a:rPr kumimoji="0" lang="en-US" sz="4000" b="0" i="0" u="none" strike="noStrike" kern="1200" cap="none" spc="0" normalizeH="0" baseline="0" noProof="0" dirty="0">
                <a:ln>
                  <a:noFill/>
                </a:ln>
                <a:solidFill>
                  <a:schemeClr val="tx2"/>
                </a:solidFill>
                <a:effectLst/>
                <a:uLnTx/>
                <a:uFillTx/>
                <a:latin typeface="+mj-lt"/>
                <a:ea typeface="+mj-ea"/>
                <a:cs typeface="+mj-cs"/>
              </a:rPr>
            </a:b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45898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00200"/>
            <a:ext cx="8610600" cy="4495800"/>
          </a:xfrm>
        </p:spPr>
        <p:txBody>
          <a:bodyPr>
            <a:normAutofit/>
          </a:bodyPr>
          <a:lstStyle/>
          <a:p>
            <a:r>
              <a:rPr lang="en-US" sz="3000" dirty="0"/>
              <a:t>Dates to beginning of assisted housing</a:t>
            </a:r>
          </a:p>
          <a:p>
            <a:r>
              <a:rPr lang="en-US" sz="3000" dirty="0"/>
              <a:t>Civil rights / Black power debate re: importance of preserving, enriching communities of color vs. integration</a:t>
            </a:r>
          </a:p>
          <a:p>
            <a:r>
              <a:rPr lang="en-US" sz="3000" dirty="0"/>
              <a:t>1970s housing-siting controversies</a:t>
            </a:r>
          </a:p>
          <a:p>
            <a:pPr lvl="1"/>
            <a:r>
              <a:rPr lang="en-US" sz="2400" i="1" dirty="0"/>
              <a:t>Shannon v. HUD, </a:t>
            </a:r>
            <a:r>
              <a:rPr lang="en-US" sz="2400" dirty="0"/>
              <a:t>1970</a:t>
            </a:r>
          </a:p>
          <a:p>
            <a:pPr lvl="1"/>
            <a:r>
              <a:rPr lang="en-US" sz="2400" i="1" dirty="0" err="1"/>
              <a:t>Gautreaux</a:t>
            </a:r>
            <a:r>
              <a:rPr lang="en-US" sz="2400" dirty="0"/>
              <a:t> hearing, 1978</a:t>
            </a:r>
          </a:p>
          <a:p>
            <a:endParaRPr lang="en-US" dirty="0"/>
          </a:p>
          <a:p>
            <a:pPr lvl="1"/>
            <a:endParaRPr lang="en-US" dirty="0"/>
          </a:p>
          <a:p>
            <a:endParaRPr lang="en-US" dirty="0"/>
          </a:p>
        </p:txBody>
      </p:sp>
      <p:sp>
        <p:nvSpPr>
          <p:cNvPr id="4" name="Title 1"/>
          <p:cNvSpPr txBox="1">
            <a:spLocks/>
          </p:cNvSpPr>
          <p:nvPr/>
        </p:nvSpPr>
        <p:spPr>
          <a:xfrm>
            <a:off x="381000" y="457200"/>
            <a:ext cx="8229600" cy="1066800"/>
          </a:xfrm>
          <a:prstGeom prst="rect">
            <a:avLst/>
          </a:prstGeom>
        </p:spPr>
        <p:txBody>
          <a:bodyPr vert="horz"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Integration </a:t>
            </a:r>
            <a:r>
              <a:rPr kumimoji="0" lang="en-US" sz="4000" b="0" i="1" u="none" strike="noStrike" kern="1200" cap="none" spc="0" normalizeH="0" baseline="0" noProof="0" dirty="0">
                <a:ln>
                  <a:noFill/>
                </a:ln>
                <a:solidFill>
                  <a:schemeClr val="tx2"/>
                </a:solidFill>
                <a:effectLst/>
                <a:uLnTx/>
                <a:uFillTx/>
                <a:ea typeface="+mj-ea"/>
                <a:cs typeface="+mj-cs"/>
              </a:rPr>
              <a:t>v</a:t>
            </a:r>
            <a:r>
              <a:rPr kumimoji="0" lang="en-US" sz="4000" b="0" i="0" u="none" strike="noStrike" kern="1200" cap="none" spc="0" normalizeH="0" baseline="0" noProof="0" dirty="0">
                <a:ln>
                  <a:noFill/>
                </a:ln>
                <a:solidFill>
                  <a:schemeClr val="tx2"/>
                </a:solidFill>
                <a:effectLst/>
                <a:uLnTx/>
                <a:uFillTx/>
                <a:ea typeface="+mj-ea"/>
                <a:cs typeface="+mj-cs"/>
              </a:rPr>
              <a:t>. access</a:t>
            </a:r>
            <a:br>
              <a:rPr kumimoji="0" lang="en-US" sz="4000" b="0" i="0" u="none" strike="noStrike" kern="1200" cap="none" spc="0" normalizeH="0" baseline="0" noProof="0" dirty="0">
                <a:ln>
                  <a:noFill/>
                </a:ln>
                <a:solidFill>
                  <a:schemeClr val="tx2"/>
                </a:solidFill>
                <a:effectLst/>
                <a:uLnTx/>
                <a:uFillTx/>
                <a:latin typeface="+mj-lt"/>
                <a:ea typeface="+mj-ea"/>
                <a:cs typeface="+mj-cs"/>
              </a:rPr>
            </a:b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79907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698" y="1600200"/>
            <a:ext cx="8686800" cy="4038600"/>
          </a:xfrm>
        </p:spPr>
        <p:txBody>
          <a:bodyPr>
            <a:normAutofit fontScale="77500" lnSpcReduction="20000"/>
          </a:bodyPr>
          <a:lstStyle/>
          <a:p>
            <a:pPr marL="109728" indent="0">
              <a:buNone/>
            </a:pPr>
            <a:r>
              <a:rPr lang="en-US" sz="3900" dirty="0">
                <a:solidFill>
                  <a:schemeClr val="tx2"/>
                </a:solidFill>
              </a:rPr>
              <a:t>1.  </a:t>
            </a:r>
            <a:r>
              <a:rPr lang="en-US" sz="3900" dirty="0"/>
              <a:t>“Open up” exclusionary communities</a:t>
            </a:r>
          </a:p>
          <a:p>
            <a:pPr marL="109728" indent="0">
              <a:buNone/>
            </a:pPr>
            <a:r>
              <a:rPr lang="en-US" sz="3900" dirty="0"/>
              <a:t> </a:t>
            </a:r>
          </a:p>
          <a:p>
            <a:pPr marL="109728" indent="0">
              <a:buNone/>
            </a:pPr>
            <a:r>
              <a:rPr lang="en-US" sz="3900" dirty="0"/>
              <a:t>	</a:t>
            </a:r>
          </a:p>
          <a:p>
            <a:pPr marL="624078" indent="-514350">
              <a:buNone/>
            </a:pPr>
            <a:endParaRPr lang="en-US" sz="3900" dirty="0"/>
          </a:p>
          <a:p>
            <a:pPr marL="624078" indent="-514350">
              <a:buNone/>
            </a:pPr>
            <a:r>
              <a:rPr lang="en-US" sz="3900" dirty="0"/>
              <a:t>			</a:t>
            </a:r>
          </a:p>
          <a:p>
            <a:pPr marL="624078" indent="-514350">
              <a:buNone/>
            </a:pPr>
            <a:endParaRPr lang="en-US" sz="3000" dirty="0"/>
          </a:p>
          <a:p>
            <a:pPr marL="624078" indent="-514350">
              <a:buNone/>
            </a:pPr>
            <a:r>
              <a:rPr lang="en-US" sz="3000" dirty="0"/>
              <a:t>        </a:t>
            </a:r>
          </a:p>
          <a:p>
            <a:pPr marL="624078" indent="-514350">
              <a:buNone/>
            </a:pPr>
            <a:r>
              <a:rPr lang="en-US" sz="3000" dirty="0"/>
              <a:t>              </a:t>
            </a:r>
          </a:p>
          <a:p>
            <a:pPr marL="624078" indent="-514350">
              <a:buNone/>
            </a:pPr>
            <a:endParaRPr lang="en-US" dirty="0"/>
          </a:p>
        </p:txBody>
      </p:sp>
      <p:sp>
        <p:nvSpPr>
          <p:cNvPr id="4" name="Title 1"/>
          <p:cNvSpPr txBox="1">
            <a:spLocks/>
          </p:cNvSpPr>
          <p:nvPr/>
        </p:nvSpPr>
        <p:spPr>
          <a:xfrm>
            <a:off x="533400" y="152400"/>
            <a:ext cx="8001000" cy="1447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The 3 Stations of Fair Housing’s spatial strategy</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0951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698" y="1600200"/>
            <a:ext cx="8686800" cy="4038600"/>
          </a:xfrm>
        </p:spPr>
        <p:txBody>
          <a:bodyPr>
            <a:normAutofit fontScale="92500" lnSpcReduction="20000"/>
          </a:bodyPr>
          <a:lstStyle/>
          <a:p>
            <a:pPr marL="109728" indent="0">
              <a:buNone/>
            </a:pPr>
            <a:r>
              <a:rPr lang="en-US" sz="3200" dirty="0">
                <a:solidFill>
                  <a:schemeClr val="tx2"/>
                </a:solidFill>
              </a:rPr>
              <a:t>1.  </a:t>
            </a:r>
            <a:r>
              <a:rPr lang="en-US" sz="3200" dirty="0"/>
              <a:t>“Open up” exclusionary communities</a:t>
            </a:r>
          </a:p>
          <a:p>
            <a:pPr marL="109728" indent="0">
              <a:buNone/>
            </a:pPr>
            <a:r>
              <a:rPr lang="en-US" sz="3900" dirty="0"/>
              <a:t> </a:t>
            </a:r>
          </a:p>
          <a:p>
            <a:pPr marL="109728" indent="0">
              <a:buNone/>
            </a:pPr>
            <a:endParaRPr lang="en-US" sz="3900" dirty="0"/>
          </a:p>
          <a:p>
            <a:pPr marL="624078" indent="-514350">
              <a:buNone/>
            </a:pPr>
            <a:r>
              <a:rPr lang="en-US" sz="3900" dirty="0"/>
              <a:t>			</a:t>
            </a:r>
          </a:p>
          <a:p>
            <a:pPr marL="624078" indent="-514350">
              <a:buNone/>
            </a:pPr>
            <a:endParaRPr lang="en-US" sz="3000" dirty="0"/>
          </a:p>
          <a:p>
            <a:pPr marL="624078" indent="-514350">
              <a:buNone/>
            </a:pPr>
            <a:r>
              <a:rPr lang="en-US" sz="3000" dirty="0"/>
              <a:t>        </a:t>
            </a:r>
          </a:p>
          <a:p>
            <a:pPr marL="624078" indent="-514350">
              <a:buNone/>
            </a:pPr>
            <a:r>
              <a:rPr lang="en-US" sz="3000" dirty="0"/>
              <a:t>              </a:t>
            </a:r>
          </a:p>
          <a:p>
            <a:pPr marL="624078" indent="-514350">
              <a:buNone/>
            </a:pPr>
            <a:endParaRPr lang="en-US" dirty="0"/>
          </a:p>
        </p:txBody>
      </p:sp>
      <p:sp>
        <p:nvSpPr>
          <p:cNvPr id="6" name="TextBox 5"/>
          <p:cNvSpPr txBox="1"/>
          <p:nvPr/>
        </p:nvSpPr>
        <p:spPr>
          <a:xfrm>
            <a:off x="990600" y="2209800"/>
            <a:ext cx="64770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Discrimination, violence, &amp; intimidation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Racially restrictive deeds and covenants</a:t>
            </a:r>
          </a:p>
          <a:p>
            <a:endParaRPr lang="en-US" sz="2400" dirty="0"/>
          </a:p>
          <a:p>
            <a:pPr marL="342900" indent="-342900">
              <a:buFont typeface="Arial" panose="020B0604020202020204" pitchFamily="34" charset="0"/>
              <a:buChar char="•"/>
            </a:pPr>
            <a:r>
              <a:rPr lang="en-US" sz="2400" dirty="0"/>
              <a:t>Exclusionary zoning</a:t>
            </a:r>
          </a:p>
          <a:p>
            <a:pPr marL="342900" indent="-342900">
              <a:buFont typeface="Arial" panose="020B0604020202020204" pitchFamily="34" charset="0"/>
              <a:buChar char="•"/>
            </a:pPr>
            <a:endParaRPr lang="en-US" sz="2400" dirty="0"/>
          </a:p>
        </p:txBody>
      </p:sp>
      <p:pic>
        <p:nvPicPr>
          <p:cNvPr id="7" name="Picture 6" descr="http://www.movingimagearchivenews.org/wp-content/uploads/2014/01/cicero_row_of_stic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286249"/>
            <a:ext cx="36576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e image “http://www.albany.edu/jmmh/vol2no1/whiteonly.jpg” cannot be displayed, because it contains errors."/>
          <p:cNvPicPr>
            <a:picLocks noChangeAspect="1" noChangeArrowheads="1"/>
          </p:cNvPicPr>
          <p:nvPr/>
        </p:nvPicPr>
        <p:blipFill>
          <a:blip r:embed="rId3" cstate="print"/>
          <a:srcRect/>
          <a:stretch>
            <a:fillRect/>
          </a:stretch>
        </p:blipFill>
        <p:spPr bwMode="auto">
          <a:xfrm>
            <a:off x="4419600" y="3406828"/>
            <a:ext cx="4495800" cy="3374972"/>
          </a:xfrm>
          <a:prstGeom prst="rect">
            <a:avLst/>
          </a:prstGeom>
          <a:noFill/>
        </p:spPr>
      </p:pic>
      <p:sp>
        <p:nvSpPr>
          <p:cNvPr id="10" name="Title 1"/>
          <p:cNvSpPr txBox="1">
            <a:spLocks/>
          </p:cNvSpPr>
          <p:nvPr/>
        </p:nvSpPr>
        <p:spPr>
          <a:xfrm>
            <a:off x="533400" y="152400"/>
            <a:ext cx="8001000" cy="1447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The 3 Stations of Fair Housing’s spatial strategy</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0951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698" y="1600200"/>
            <a:ext cx="8686800" cy="4038600"/>
          </a:xfrm>
        </p:spPr>
        <p:txBody>
          <a:bodyPr>
            <a:normAutofit fontScale="77500" lnSpcReduction="20000"/>
          </a:bodyPr>
          <a:lstStyle/>
          <a:p>
            <a:pPr marL="109728" indent="0">
              <a:buNone/>
            </a:pPr>
            <a:r>
              <a:rPr lang="en-US" sz="3900" dirty="0">
                <a:solidFill>
                  <a:schemeClr val="tx2"/>
                </a:solidFill>
              </a:rPr>
              <a:t>1.  </a:t>
            </a:r>
            <a:r>
              <a:rPr lang="en-US" sz="3900" dirty="0"/>
              <a:t>“Open up” exclusionary communities</a:t>
            </a:r>
          </a:p>
          <a:p>
            <a:pPr marL="109728" indent="0">
              <a:buNone/>
            </a:pPr>
            <a:r>
              <a:rPr lang="en-US" sz="3900" dirty="0"/>
              <a:t> </a:t>
            </a:r>
          </a:p>
          <a:p>
            <a:pPr marL="109728" indent="0">
              <a:buNone/>
            </a:pPr>
            <a:r>
              <a:rPr lang="en-US" sz="3900" dirty="0"/>
              <a:t>	</a:t>
            </a:r>
            <a:r>
              <a:rPr lang="en-US" sz="3900" dirty="0">
                <a:solidFill>
                  <a:schemeClr val="tx2"/>
                </a:solidFill>
              </a:rPr>
              <a:t>2.  </a:t>
            </a:r>
            <a:r>
              <a:rPr lang="en-US" sz="3900" dirty="0"/>
              <a:t>Prevent further ghetto formation</a:t>
            </a:r>
          </a:p>
          <a:p>
            <a:pPr marL="624078" indent="-514350">
              <a:buNone/>
            </a:pPr>
            <a:endParaRPr lang="en-US" sz="3900" dirty="0"/>
          </a:p>
          <a:p>
            <a:pPr marL="624078" indent="-514350">
              <a:buNone/>
            </a:pPr>
            <a:r>
              <a:rPr lang="en-US" sz="3900" dirty="0"/>
              <a:t>			</a:t>
            </a:r>
          </a:p>
          <a:p>
            <a:pPr marL="624078" indent="-514350">
              <a:buNone/>
            </a:pPr>
            <a:endParaRPr lang="en-US" sz="3000" dirty="0"/>
          </a:p>
          <a:p>
            <a:pPr marL="624078" indent="-514350">
              <a:buNone/>
            </a:pPr>
            <a:r>
              <a:rPr lang="en-US" sz="3000" dirty="0"/>
              <a:t>        </a:t>
            </a:r>
          </a:p>
          <a:p>
            <a:pPr marL="624078" indent="-514350">
              <a:buNone/>
            </a:pPr>
            <a:r>
              <a:rPr lang="en-US" sz="3000" dirty="0"/>
              <a:t>              </a:t>
            </a:r>
          </a:p>
          <a:p>
            <a:pPr marL="624078" indent="-514350">
              <a:buNone/>
            </a:pPr>
            <a:endParaRPr lang="en-US" dirty="0"/>
          </a:p>
        </p:txBody>
      </p:sp>
      <p:sp>
        <p:nvSpPr>
          <p:cNvPr id="5" name="Right Arrow 4"/>
          <p:cNvSpPr/>
          <p:nvPr/>
        </p:nvSpPr>
        <p:spPr>
          <a:xfrm>
            <a:off x="304800" y="2743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33400" y="152400"/>
            <a:ext cx="8001000" cy="1447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The 3 Stations of Fair Housing’s spatial strategy</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52910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698" y="1600200"/>
            <a:ext cx="8686800" cy="4038600"/>
          </a:xfrm>
        </p:spPr>
        <p:txBody>
          <a:bodyPr>
            <a:normAutofit fontScale="77500" lnSpcReduction="20000"/>
          </a:bodyPr>
          <a:lstStyle/>
          <a:p>
            <a:pPr marL="109728" indent="0">
              <a:buNone/>
            </a:pPr>
            <a:r>
              <a:rPr lang="en-US" sz="3900" dirty="0">
                <a:solidFill>
                  <a:schemeClr val="tx2"/>
                </a:solidFill>
              </a:rPr>
              <a:t>1.  </a:t>
            </a:r>
            <a:r>
              <a:rPr lang="en-US" sz="3900" dirty="0"/>
              <a:t>“Open up” exclusionary communities</a:t>
            </a:r>
          </a:p>
          <a:p>
            <a:pPr marL="109728" indent="0">
              <a:buNone/>
            </a:pPr>
            <a:r>
              <a:rPr lang="en-US" sz="3900" dirty="0"/>
              <a:t> </a:t>
            </a:r>
          </a:p>
          <a:p>
            <a:pPr marL="109728" indent="0">
              <a:buNone/>
            </a:pPr>
            <a:r>
              <a:rPr lang="en-US" sz="3900" dirty="0"/>
              <a:t>	</a:t>
            </a:r>
            <a:r>
              <a:rPr lang="en-US" sz="3900" dirty="0">
                <a:solidFill>
                  <a:schemeClr val="tx2"/>
                </a:solidFill>
              </a:rPr>
              <a:t>2.  </a:t>
            </a:r>
            <a:r>
              <a:rPr lang="en-US" sz="3900" dirty="0"/>
              <a:t>Prevent further ghetto formation</a:t>
            </a:r>
          </a:p>
          <a:p>
            <a:pPr marL="624078" indent="-514350">
              <a:buNone/>
            </a:pPr>
            <a:endParaRPr lang="en-US" sz="3900" dirty="0"/>
          </a:p>
          <a:p>
            <a:pPr marL="624078" indent="-514350">
              <a:buNone/>
            </a:pPr>
            <a:r>
              <a:rPr lang="en-US" sz="3900" dirty="0"/>
              <a:t>			</a:t>
            </a:r>
          </a:p>
          <a:p>
            <a:pPr marL="624078" indent="-514350">
              <a:buNone/>
            </a:pPr>
            <a:endParaRPr lang="en-US" sz="3000" dirty="0"/>
          </a:p>
          <a:p>
            <a:pPr marL="624078" indent="-514350">
              <a:buNone/>
            </a:pPr>
            <a:r>
              <a:rPr lang="en-US" sz="3000" dirty="0"/>
              <a:t>        </a:t>
            </a:r>
          </a:p>
          <a:p>
            <a:pPr marL="624078" indent="-514350">
              <a:buNone/>
            </a:pPr>
            <a:r>
              <a:rPr lang="en-US" sz="3000" dirty="0"/>
              <a:t>              </a:t>
            </a:r>
          </a:p>
          <a:p>
            <a:pPr marL="624078" indent="-514350">
              <a:buNone/>
            </a:pPr>
            <a:endParaRPr lang="en-US" dirty="0"/>
          </a:p>
        </p:txBody>
      </p:sp>
      <p:sp>
        <p:nvSpPr>
          <p:cNvPr id="5" name="Right Arrow 4"/>
          <p:cNvSpPr/>
          <p:nvPr/>
        </p:nvSpPr>
        <p:spPr>
          <a:xfrm>
            <a:off x="304800" y="2743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43000" y="3352800"/>
            <a:ext cx="6553200" cy="1661993"/>
          </a:xfrm>
          <a:prstGeom prst="rect">
            <a:avLst/>
          </a:prstGeom>
          <a:noFill/>
        </p:spPr>
        <p:txBody>
          <a:bodyPr wrap="square" rtlCol="0">
            <a:spAutoFit/>
          </a:bodyPr>
          <a:lstStyle/>
          <a:p>
            <a:pPr marL="548640" lvl="4" indent="-457200">
              <a:buFont typeface="Arial" panose="020B0604020202020204" pitchFamily="34" charset="0"/>
              <a:buChar char="•"/>
            </a:pPr>
            <a:r>
              <a:rPr lang="en-US" sz="2800" dirty="0"/>
              <a:t>siting guidelines for assisted housing </a:t>
            </a:r>
          </a:p>
          <a:p>
            <a:pPr marL="548640" lvl="4" indent="-457200">
              <a:buFont typeface="Arial" panose="020B0604020202020204" pitchFamily="34" charset="0"/>
              <a:buChar char="•"/>
            </a:pPr>
            <a:r>
              <a:rPr lang="en-US" sz="2800" dirty="0"/>
              <a:t>“affirmatively further fair housing” </a:t>
            </a:r>
          </a:p>
          <a:p>
            <a:pPr marL="548640" lvl="4" indent="-457200">
              <a:buFont typeface="Arial" panose="020B0604020202020204" pitchFamily="34" charset="0"/>
              <a:buChar char="•"/>
            </a:pPr>
            <a:r>
              <a:rPr lang="en-US" sz="2800" dirty="0"/>
              <a:t> integration maintenance programs</a:t>
            </a:r>
          </a:p>
          <a:p>
            <a:endParaRPr lang="en-US" dirty="0"/>
          </a:p>
        </p:txBody>
      </p:sp>
      <p:sp>
        <p:nvSpPr>
          <p:cNvPr id="6" name="Title 1"/>
          <p:cNvSpPr txBox="1">
            <a:spLocks/>
          </p:cNvSpPr>
          <p:nvPr/>
        </p:nvSpPr>
        <p:spPr>
          <a:xfrm>
            <a:off x="533400" y="152400"/>
            <a:ext cx="8001000" cy="1447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The 3 Stations of Fair Housing’s spatial strategy</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92687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0375" y="1600200"/>
            <a:ext cx="7924800" cy="4114800"/>
          </a:xfrm>
        </p:spPr>
        <p:txBody>
          <a:bodyPr/>
          <a:lstStyle/>
          <a:p>
            <a:r>
              <a:rPr lang="en-US" sz="2400" dirty="0"/>
              <a:t>Seward Park Urban Renewal Area, cleared 1967-72</a:t>
            </a:r>
          </a:p>
          <a:p>
            <a:r>
              <a:rPr lang="en-US" sz="2400" dirty="0"/>
              <a:t>Residents given priority for housing to be built on site</a:t>
            </a:r>
          </a:p>
          <a:p>
            <a:r>
              <a:rPr lang="en-US" sz="2400" dirty="0"/>
              <a:t>NYCHA reneges – “to fulfill the promise of priority would resegregate”</a:t>
            </a:r>
          </a:p>
          <a:p>
            <a:r>
              <a:rPr lang="en-US" sz="2400" dirty="0"/>
              <a:t>Former site residents sue and win</a:t>
            </a:r>
          </a:p>
          <a:p>
            <a:pPr lvl="1"/>
            <a:r>
              <a:rPr lang="en-US" sz="1800" dirty="0"/>
              <a:t>the duty to foster/maintain racial integration </a:t>
            </a:r>
            <a:r>
              <a:rPr lang="en-US" sz="1800" i="1" dirty="0"/>
              <a:t>“could not as a matter of law be given effect where to do so would be to deprive a non-white minority of low-cost public housing that would otherwise be assigned to it.”</a:t>
            </a:r>
          </a:p>
        </p:txBody>
      </p:sp>
      <p:sp>
        <p:nvSpPr>
          <p:cNvPr id="4" name="AutoShape 2" descr="Image result for SPURA lower east sid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PURA lower east side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PURA lower east side m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PURA lower east side ma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static.wixstatic.com/media/1f1594_6176c1f24d2244e791b820ca92b69330~mv2.jpg/v1/fill/w_600,h_332,al_c,q_80,usm_0.66_1.00_0.01/1f1594_6176c1f24d2244e791b820ca92b69330~mv2.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460375" y="472758"/>
            <a:ext cx="7924800" cy="70643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i="1" dirty="0">
                <a:solidFill>
                  <a:schemeClr val="tx2"/>
                </a:solidFill>
                <a:latin typeface="+mn-lt"/>
              </a:rPr>
              <a:t>O</a:t>
            </a:r>
            <a:r>
              <a:rPr lang="en-US" sz="4000" i="1" cap="none" dirty="0">
                <a:solidFill>
                  <a:schemeClr val="tx2"/>
                </a:solidFill>
                <a:latin typeface="+mn-lt"/>
              </a:rPr>
              <a:t>tero</a:t>
            </a:r>
            <a:r>
              <a:rPr lang="en-US" sz="4000" i="1" dirty="0">
                <a:solidFill>
                  <a:schemeClr val="tx2"/>
                </a:solidFill>
                <a:latin typeface="+mn-lt"/>
              </a:rPr>
              <a:t> </a:t>
            </a:r>
            <a:r>
              <a:rPr lang="en-US" sz="4000" i="1" cap="none" dirty="0">
                <a:solidFill>
                  <a:schemeClr val="tx2"/>
                </a:solidFill>
                <a:latin typeface="+mn-lt"/>
              </a:rPr>
              <a:t>v. </a:t>
            </a:r>
            <a:r>
              <a:rPr lang="en-US" sz="4000" i="1" dirty="0" err="1">
                <a:solidFill>
                  <a:schemeClr val="tx2"/>
                </a:solidFill>
                <a:latin typeface="+mn-lt"/>
              </a:rPr>
              <a:t>nycha</a:t>
            </a:r>
            <a:endParaRPr lang="en-US" sz="4000" i="1" dirty="0">
              <a:solidFill>
                <a:schemeClr val="tx2"/>
              </a:solidFill>
              <a:latin typeface="+mn-lt"/>
            </a:endParaRPr>
          </a:p>
        </p:txBody>
      </p:sp>
    </p:spTree>
    <p:extLst>
      <p:ext uri="{BB962C8B-B14F-4D97-AF65-F5344CB8AC3E}">
        <p14:creationId xmlns:p14="http://schemas.microsoft.com/office/powerpoint/2010/main" val="19123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698" y="1600200"/>
            <a:ext cx="8686800" cy="4038600"/>
          </a:xfrm>
        </p:spPr>
        <p:txBody>
          <a:bodyPr>
            <a:normAutofit fontScale="77500" lnSpcReduction="20000"/>
          </a:bodyPr>
          <a:lstStyle/>
          <a:p>
            <a:pPr marL="109728" indent="0">
              <a:buNone/>
            </a:pPr>
            <a:r>
              <a:rPr lang="en-US" sz="3900" dirty="0">
                <a:solidFill>
                  <a:schemeClr val="tx2"/>
                </a:solidFill>
              </a:rPr>
              <a:t>1.  </a:t>
            </a:r>
            <a:r>
              <a:rPr lang="en-US" sz="3900" dirty="0"/>
              <a:t>“Open up” exclusionary communities</a:t>
            </a:r>
          </a:p>
          <a:p>
            <a:pPr marL="109728" indent="0">
              <a:buNone/>
            </a:pPr>
            <a:r>
              <a:rPr lang="en-US" sz="3900" dirty="0"/>
              <a:t> </a:t>
            </a:r>
          </a:p>
          <a:p>
            <a:pPr marL="109728" indent="0">
              <a:buNone/>
            </a:pPr>
            <a:r>
              <a:rPr lang="en-US" sz="3900" dirty="0"/>
              <a:t>	</a:t>
            </a:r>
            <a:r>
              <a:rPr lang="en-US" sz="3900" dirty="0">
                <a:solidFill>
                  <a:schemeClr val="tx2"/>
                </a:solidFill>
              </a:rPr>
              <a:t>2.  </a:t>
            </a:r>
            <a:r>
              <a:rPr lang="en-US" sz="3900" dirty="0"/>
              <a:t>Prevent further ghetto formation</a:t>
            </a:r>
          </a:p>
          <a:p>
            <a:pPr marL="624078" indent="-514350">
              <a:buNone/>
            </a:pPr>
            <a:endParaRPr lang="en-US" sz="3900" dirty="0"/>
          </a:p>
          <a:p>
            <a:pPr marL="624078" indent="-514350">
              <a:buNone/>
            </a:pPr>
            <a:r>
              <a:rPr lang="en-US" sz="3900" dirty="0"/>
              <a:t>			</a:t>
            </a:r>
            <a:r>
              <a:rPr lang="en-US" sz="3900" dirty="0">
                <a:solidFill>
                  <a:schemeClr val="tx2"/>
                </a:solidFill>
              </a:rPr>
              <a:t>3. </a:t>
            </a:r>
            <a:r>
              <a:rPr lang="en-US" sz="3900" dirty="0"/>
              <a:t>Break up existing concentrations</a:t>
            </a:r>
          </a:p>
          <a:p>
            <a:pPr marL="624078" indent="-514350">
              <a:buNone/>
            </a:pPr>
            <a:endParaRPr lang="en-US" sz="3000" dirty="0"/>
          </a:p>
          <a:p>
            <a:pPr marL="624078" indent="-514350">
              <a:buNone/>
            </a:pPr>
            <a:r>
              <a:rPr lang="en-US" sz="3000" dirty="0"/>
              <a:t>        </a:t>
            </a:r>
          </a:p>
          <a:p>
            <a:pPr marL="624078" indent="-514350">
              <a:buNone/>
            </a:pPr>
            <a:r>
              <a:rPr lang="en-US" sz="3000" dirty="0"/>
              <a:t>              </a:t>
            </a:r>
          </a:p>
          <a:p>
            <a:pPr marL="624078" indent="-514350">
              <a:buNone/>
            </a:pPr>
            <a:endParaRPr lang="en-US" dirty="0"/>
          </a:p>
        </p:txBody>
      </p:sp>
      <p:sp>
        <p:nvSpPr>
          <p:cNvPr id="5" name="Right Arrow 4"/>
          <p:cNvSpPr/>
          <p:nvPr/>
        </p:nvSpPr>
        <p:spPr>
          <a:xfrm>
            <a:off x="304800" y="2743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4800" y="3810000"/>
            <a:ext cx="1295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33400" y="152400"/>
            <a:ext cx="8001000" cy="1447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The 3 Stations of Fair Housing’s spatial strategy</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52910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698" y="1600200"/>
            <a:ext cx="8686800" cy="4038600"/>
          </a:xfrm>
        </p:spPr>
        <p:txBody>
          <a:bodyPr>
            <a:normAutofit fontScale="77500" lnSpcReduction="20000"/>
          </a:bodyPr>
          <a:lstStyle/>
          <a:p>
            <a:pPr marL="109728" indent="0">
              <a:buNone/>
            </a:pPr>
            <a:r>
              <a:rPr lang="en-US" sz="3900" dirty="0">
                <a:solidFill>
                  <a:schemeClr val="tx2"/>
                </a:solidFill>
              </a:rPr>
              <a:t>1.  </a:t>
            </a:r>
            <a:r>
              <a:rPr lang="en-US" sz="3900" dirty="0"/>
              <a:t>“Open up” exclusionary communities</a:t>
            </a:r>
          </a:p>
          <a:p>
            <a:pPr marL="109728" indent="0">
              <a:buNone/>
            </a:pPr>
            <a:r>
              <a:rPr lang="en-US" sz="3900" dirty="0"/>
              <a:t> </a:t>
            </a:r>
          </a:p>
          <a:p>
            <a:pPr marL="109728" indent="0">
              <a:buNone/>
            </a:pPr>
            <a:r>
              <a:rPr lang="en-US" sz="3900" dirty="0"/>
              <a:t>	</a:t>
            </a:r>
            <a:r>
              <a:rPr lang="en-US" sz="3900" dirty="0">
                <a:solidFill>
                  <a:schemeClr val="tx2"/>
                </a:solidFill>
              </a:rPr>
              <a:t>2.  </a:t>
            </a:r>
            <a:r>
              <a:rPr lang="en-US" sz="3900" dirty="0"/>
              <a:t>Prevent further ghetto formation</a:t>
            </a:r>
          </a:p>
          <a:p>
            <a:pPr marL="624078" indent="-514350">
              <a:buNone/>
            </a:pPr>
            <a:endParaRPr lang="en-US" sz="3900" dirty="0"/>
          </a:p>
          <a:p>
            <a:pPr marL="624078" indent="-514350">
              <a:buNone/>
            </a:pPr>
            <a:r>
              <a:rPr lang="en-US" sz="3900" dirty="0"/>
              <a:t>			</a:t>
            </a:r>
            <a:r>
              <a:rPr lang="en-US" sz="3900" dirty="0">
                <a:solidFill>
                  <a:schemeClr val="tx2"/>
                </a:solidFill>
              </a:rPr>
              <a:t>3. </a:t>
            </a:r>
            <a:r>
              <a:rPr lang="en-US" sz="3900" dirty="0"/>
              <a:t>Break up existing concentrations</a:t>
            </a:r>
          </a:p>
          <a:p>
            <a:pPr marL="624078" indent="-514350">
              <a:buNone/>
            </a:pPr>
            <a:endParaRPr lang="en-US" sz="3000" dirty="0"/>
          </a:p>
          <a:p>
            <a:pPr marL="624078" indent="-514350">
              <a:buNone/>
            </a:pPr>
            <a:r>
              <a:rPr lang="en-US" sz="3000" dirty="0"/>
              <a:t>        </a:t>
            </a:r>
          </a:p>
          <a:p>
            <a:pPr marL="624078" indent="-514350">
              <a:buNone/>
            </a:pPr>
            <a:r>
              <a:rPr lang="en-US" sz="3000" dirty="0"/>
              <a:t>              </a:t>
            </a:r>
          </a:p>
          <a:p>
            <a:pPr marL="624078" indent="-514350">
              <a:buNone/>
            </a:pPr>
            <a:endParaRPr lang="en-US" dirty="0"/>
          </a:p>
        </p:txBody>
      </p:sp>
      <p:sp>
        <p:nvSpPr>
          <p:cNvPr id="5" name="Right Arrow 4"/>
          <p:cNvSpPr/>
          <p:nvPr/>
        </p:nvSpPr>
        <p:spPr>
          <a:xfrm>
            <a:off x="304800" y="2743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4800" y="3810000"/>
            <a:ext cx="1295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09800" y="4267200"/>
            <a:ext cx="6858000" cy="1738938"/>
          </a:xfrm>
          <a:prstGeom prst="rect">
            <a:avLst/>
          </a:prstGeom>
          <a:noFill/>
        </p:spPr>
        <p:txBody>
          <a:bodyPr wrap="square" rtlCol="0">
            <a:spAutoFit/>
          </a:bodyPr>
          <a:lstStyle/>
          <a:p>
            <a:pPr marL="457200" indent="-457200">
              <a:buFont typeface="Arial" panose="020B0604020202020204" pitchFamily="34" charset="0"/>
              <a:buChar char="•"/>
            </a:pPr>
            <a:r>
              <a:rPr lang="en-US" sz="2400" dirty="0"/>
              <a:t>HOPE VI &amp; public housing demolition/ conversion</a:t>
            </a:r>
          </a:p>
          <a:p>
            <a:endParaRPr lang="en-US" sz="1000" dirty="0"/>
          </a:p>
          <a:p>
            <a:pPr marL="457200" indent="-457200">
              <a:buFont typeface="Arial" panose="020B0604020202020204" pitchFamily="34" charset="0"/>
              <a:buChar char="•"/>
            </a:pPr>
            <a:r>
              <a:rPr lang="en-US" sz="2400" dirty="0"/>
              <a:t>Desegregation lawsuits (</a:t>
            </a:r>
            <a:r>
              <a:rPr lang="en-US" sz="2400" i="1" dirty="0"/>
              <a:t>Thompson</a:t>
            </a:r>
            <a:r>
              <a:rPr lang="en-US" sz="2400" dirty="0"/>
              <a:t>, </a:t>
            </a:r>
            <a:r>
              <a:rPr lang="en-US" sz="2400" i="1" dirty="0"/>
              <a:t>Walker</a:t>
            </a:r>
            <a:r>
              <a:rPr lang="en-US" sz="2400" dirty="0"/>
              <a:t>, </a:t>
            </a:r>
            <a:r>
              <a:rPr lang="en-US" sz="2400" i="1" dirty="0" err="1"/>
              <a:t>Hollman</a:t>
            </a:r>
            <a:r>
              <a:rPr lang="en-US" sz="2400" dirty="0"/>
              <a:t>, </a:t>
            </a:r>
            <a:r>
              <a:rPr lang="en-US" sz="2400" i="1" dirty="0"/>
              <a:t>Sanders</a:t>
            </a:r>
            <a:r>
              <a:rPr lang="en-US" sz="2400" dirty="0"/>
              <a:t>, etc.)</a:t>
            </a:r>
          </a:p>
        </p:txBody>
      </p:sp>
      <p:sp>
        <p:nvSpPr>
          <p:cNvPr id="7" name="Title 1"/>
          <p:cNvSpPr txBox="1">
            <a:spLocks/>
          </p:cNvSpPr>
          <p:nvPr/>
        </p:nvSpPr>
        <p:spPr>
          <a:xfrm>
            <a:off x="533400" y="152400"/>
            <a:ext cx="8001000" cy="1447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The 3 Stations of Fair Housing’s spatial strategy</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056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8698" y="1600200"/>
            <a:ext cx="8686800" cy="4038600"/>
          </a:xfrm>
        </p:spPr>
        <p:txBody>
          <a:bodyPr>
            <a:normAutofit fontScale="77500" lnSpcReduction="20000"/>
          </a:bodyPr>
          <a:lstStyle/>
          <a:p>
            <a:pPr marL="109728" indent="0">
              <a:buNone/>
            </a:pPr>
            <a:r>
              <a:rPr lang="en-US" sz="3900" dirty="0">
                <a:solidFill>
                  <a:schemeClr val="tx2"/>
                </a:solidFill>
              </a:rPr>
              <a:t>1.  </a:t>
            </a:r>
            <a:r>
              <a:rPr lang="en-US" sz="3900" dirty="0"/>
              <a:t>“Open up” exclusionary communities</a:t>
            </a:r>
          </a:p>
          <a:p>
            <a:pPr marL="109728" indent="0">
              <a:buNone/>
            </a:pPr>
            <a:r>
              <a:rPr lang="en-US" sz="3900" dirty="0"/>
              <a:t> </a:t>
            </a:r>
          </a:p>
          <a:p>
            <a:pPr marL="109728" indent="0">
              <a:buNone/>
            </a:pPr>
            <a:r>
              <a:rPr lang="en-US" sz="3900" dirty="0"/>
              <a:t>	</a:t>
            </a:r>
            <a:r>
              <a:rPr lang="en-US" sz="3900" dirty="0">
                <a:solidFill>
                  <a:schemeClr val="tx2"/>
                </a:solidFill>
              </a:rPr>
              <a:t>2.  </a:t>
            </a:r>
            <a:r>
              <a:rPr lang="en-US" sz="3900" dirty="0"/>
              <a:t>Prevent further ghetto formation</a:t>
            </a:r>
          </a:p>
          <a:p>
            <a:pPr marL="624078" indent="-514350">
              <a:buNone/>
            </a:pPr>
            <a:endParaRPr lang="en-US" sz="3900" dirty="0"/>
          </a:p>
          <a:p>
            <a:pPr marL="624078" indent="-514350">
              <a:buNone/>
            </a:pPr>
            <a:r>
              <a:rPr lang="en-US" sz="3900" dirty="0"/>
              <a:t>			</a:t>
            </a:r>
            <a:r>
              <a:rPr lang="en-US" sz="3900" dirty="0">
                <a:solidFill>
                  <a:schemeClr val="tx2"/>
                </a:solidFill>
              </a:rPr>
              <a:t>3. </a:t>
            </a:r>
            <a:r>
              <a:rPr lang="en-US" sz="3900" dirty="0"/>
              <a:t>Break up existing concentrations</a:t>
            </a:r>
          </a:p>
          <a:p>
            <a:pPr marL="624078" indent="-514350">
              <a:buNone/>
            </a:pPr>
            <a:endParaRPr lang="en-US" sz="3000" dirty="0"/>
          </a:p>
          <a:p>
            <a:pPr marL="624078" indent="-514350">
              <a:buNone/>
            </a:pPr>
            <a:r>
              <a:rPr lang="en-US" sz="3000" dirty="0"/>
              <a:t>        </a:t>
            </a:r>
          </a:p>
          <a:p>
            <a:pPr marL="624078" indent="-514350">
              <a:buNone/>
            </a:pPr>
            <a:r>
              <a:rPr lang="en-US" sz="3000" dirty="0"/>
              <a:t>              </a:t>
            </a:r>
          </a:p>
          <a:p>
            <a:pPr marL="624078" indent="-514350">
              <a:buNone/>
            </a:pPr>
            <a:endParaRPr lang="en-US" dirty="0"/>
          </a:p>
        </p:txBody>
      </p:sp>
      <p:sp>
        <p:nvSpPr>
          <p:cNvPr id="5" name="Right Arrow 4"/>
          <p:cNvSpPr/>
          <p:nvPr/>
        </p:nvSpPr>
        <p:spPr>
          <a:xfrm>
            <a:off x="304800" y="2743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4800" y="3810000"/>
            <a:ext cx="1295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09800" y="4267200"/>
            <a:ext cx="6858000" cy="1738938"/>
          </a:xfrm>
          <a:prstGeom prst="rect">
            <a:avLst/>
          </a:prstGeom>
          <a:noFill/>
        </p:spPr>
        <p:txBody>
          <a:bodyPr wrap="square" rtlCol="0">
            <a:spAutoFit/>
          </a:bodyPr>
          <a:lstStyle/>
          <a:p>
            <a:pPr marL="457200" indent="-457200">
              <a:buFont typeface="Arial" panose="020B0604020202020204" pitchFamily="34" charset="0"/>
              <a:buChar char="•"/>
            </a:pPr>
            <a:r>
              <a:rPr lang="en-US" sz="2400" dirty="0"/>
              <a:t>HOPE VI &amp; public housing demolition/ conversion</a:t>
            </a:r>
          </a:p>
          <a:p>
            <a:endParaRPr lang="en-US" sz="1000" dirty="0"/>
          </a:p>
          <a:p>
            <a:pPr marL="457200" indent="-457200">
              <a:buFont typeface="Arial" panose="020B0604020202020204" pitchFamily="34" charset="0"/>
              <a:buChar char="•"/>
            </a:pPr>
            <a:r>
              <a:rPr lang="en-US" sz="2400" dirty="0"/>
              <a:t>Desegregation lawsuits (</a:t>
            </a:r>
            <a:r>
              <a:rPr lang="en-US" sz="2400" i="1" dirty="0"/>
              <a:t>Thompson</a:t>
            </a:r>
            <a:r>
              <a:rPr lang="en-US" sz="2400" dirty="0"/>
              <a:t>, </a:t>
            </a:r>
            <a:r>
              <a:rPr lang="en-US" sz="2400" i="1" dirty="0"/>
              <a:t>Walker</a:t>
            </a:r>
            <a:r>
              <a:rPr lang="en-US" sz="2400" dirty="0"/>
              <a:t>, </a:t>
            </a:r>
            <a:r>
              <a:rPr lang="en-US" sz="2400" i="1" dirty="0" err="1">
                <a:solidFill>
                  <a:srgbClr val="FFC000"/>
                </a:solidFill>
              </a:rPr>
              <a:t>Hollman</a:t>
            </a:r>
            <a:r>
              <a:rPr lang="en-US" sz="2400" dirty="0"/>
              <a:t>, </a:t>
            </a:r>
            <a:r>
              <a:rPr lang="en-US" sz="2400" i="1" dirty="0"/>
              <a:t>Sanders</a:t>
            </a:r>
            <a:r>
              <a:rPr lang="en-US" sz="2400" dirty="0"/>
              <a:t>, etc.)</a:t>
            </a:r>
          </a:p>
        </p:txBody>
      </p:sp>
      <p:sp>
        <p:nvSpPr>
          <p:cNvPr id="7" name="Title 1"/>
          <p:cNvSpPr txBox="1">
            <a:spLocks/>
          </p:cNvSpPr>
          <p:nvPr/>
        </p:nvSpPr>
        <p:spPr>
          <a:xfrm>
            <a:off x="533400" y="152400"/>
            <a:ext cx="8001000" cy="1447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The 3 Stations of Fair Housing’s spatial strategy</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TextBox 3">
            <a:extLst>
              <a:ext uri="{FF2B5EF4-FFF2-40B4-BE49-F238E27FC236}">
                <a16:creationId xmlns:a16="http://schemas.microsoft.com/office/drawing/2014/main" id="{6831E7D3-2995-4E56-9756-BACF6A61FF4B}"/>
              </a:ext>
            </a:extLst>
          </p:cNvPr>
          <p:cNvSpPr txBox="1"/>
          <p:nvPr/>
        </p:nvSpPr>
        <p:spPr>
          <a:xfrm>
            <a:off x="88746" y="5348273"/>
            <a:ext cx="2131102" cy="646331"/>
          </a:xfrm>
          <a:prstGeom prst="rect">
            <a:avLst/>
          </a:prstGeom>
          <a:noFill/>
        </p:spPr>
        <p:txBody>
          <a:bodyPr wrap="square" rtlCol="0">
            <a:spAutoFit/>
          </a:bodyPr>
          <a:lstStyle/>
          <a:p>
            <a:r>
              <a:rPr lang="en-US" dirty="0"/>
              <a:t>Heritage Park on north side of </a:t>
            </a:r>
            <a:r>
              <a:rPr lang="en-US" dirty="0" err="1"/>
              <a:t>Mpls</a:t>
            </a:r>
            <a:endParaRPr lang="en-US" dirty="0"/>
          </a:p>
        </p:txBody>
      </p:sp>
      <p:sp>
        <p:nvSpPr>
          <p:cNvPr id="8" name="Arrow: Curved Up 7">
            <a:extLst>
              <a:ext uri="{FF2B5EF4-FFF2-40B4-BE49-F238E27FC236}">
                <a16:creationId xmlns:a16="http://schemas.microsoft.com/office/drawing/2014/main" id="{DECB762D-7632-4125-94EB-3AAD5B7979F2}"/>
              </a:ext>
            </a:extLst>
          </p:cNvPr>
          <p:cNvSpPr/>
          <p:nvPr/>
        </p:nvSpPr>
        <p:spPr>
          <a:xfrm>
            <a:off x="838200" y="6006138"/>
            <a:ext cx="2362200" cy="623262"/>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917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1" y="1066800"/>
            <a:ext cx="8686800" cy="4038600"/>
          </a:xfrm>
        </p:spPr>
        <p:txBody>
          <a:bodyPr>
            <a:normAutofit/>
          </a:bodyPr>
          <a:lstStyle/>
          <a:p>
            <a:pPr marL="681228" indent="-571500"/>
            <a:r>
              <a:rPr lang="en-US" sz="3200" dirty="0"/>
              <a:t>LIHTC legal action</a:t>
            </a:r>
          </a:p>
          <a:p>
            <a:pPr marL="1081278" lvl="1" indent="-571500"/>
            <a:r>
              <a:rPr lang="en-US" sz="2400" i="1" dirty="0"/>
              <a:t>In re adoption of 2003 Low Income Housing Tax Credit Allocation Plan</a:t>
            </a:r>
            <a:r>
              <a:rPr lang="en-US" sz="2400" dirty="0"/>
              <a:t>, New Jersey</a:t>
            </a:r>
          </a:p>
          <a:p>
            <a:pPr marL="1081278" lvl="1" indent="-571500"/>
            <a:r>
              <a:rPr lang="en-US" sz="2400" i="1" dirty="0"/>
              <a:t>Inclusive Communities Project v. Texas Department of Housing and Community Affairs</a:t>
            </a:r>
            <a:r>
              <a:rPr lang="en-US" sz="2400" dirty="0"/>
              <a:t>, Dallas</a:t>
            </a:r>
            <a:endParaRPr lang="en-US" sz="2400" i="1" dirty="0"/>
          </a:p>
          <a:p>
            <a:pPr marL="1081278" lvl="1" indent="-571500"/>
            <a:r>
              <a:rPr lang="en-US" sz="2400" dirty="0"/>
              <a:t>Minneapolis-Saint Paul complaints</a:t>
            </a:r>
          </a:p>
          <a:p>
            <a:pPr marL="1081278" lvl="1" indent="-571500"/>
            <a:endParaRPr lang="en-US" sz="2600" dirty="0"/>
          </a:p>
        </p:txBody>
      </p:sp>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3273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1" y="1066800"/>
            <a:ext cx="8686800" cy="4038600"/>
          </a:xfrm>
        </p:spPr>
        <p:txBody>
          <a:bodyPr>
            <a:normAutofit/>
          </a:bodyPr>
          <a:lstStyle/>
          <a:p>
            <a:pPr marL="681228" indent="-571500"/>
            <a:r>
              <a:rPr lang="en-US" sz="3200" dirty="0"/>
              <a:t>LIHTC legal action</a:t>
            </a:r>
          </a:p>
          <a:p>
            <a:pPr marL="1081278" lvl="1" indent="-571500"/>
            <a:r>
              <a:rPr lang="en-US" sz="2400" i="1" dirty="0"/>
              <a:t>In re adoption of 2003 Low Income Housing Tax Credit Allocation Plan</a:t>
            </a:r>
            <a:r>
              <a:rPr lang="en-US" sz="2400" dirty="0"/>
              <a:t>, New Jersey</a:t>
            </a:r>
          </a:p>
          <a:p>
            <a:pPr marL="1081278" lvl="1" indent="-571500"/>
            <a:r>
              <a:rPr lang="en-US" sz="2400" i="1" dirty="0"/>
              <a:t>Inclusive Communities Project v. Texas Department of Housing and Community Affairs</a:t>
            </a:r>
            <a:r>
              <a:rPr lang="en-US" sz="2400" dirty="0"/>
              <a:t>, Dallas</a:t>
            </a:r>
            <a:endParaRPr lang="en-US" sz="2400" i="1" dirty="0"/>
          </a:p>
          <a:p>
            <a:pPr marL="1081278" lvl="1" indent="-571500"/>
            <a:r>
              <a:rPr lang="en-US" sz="2400" dirty="0"/>
              <a:t>Minneapolis-Saint Paul complaints</a:t>
            </a:r>
          </a:p>
          <a:p>
            <a:pPr marL="1081278" lvl="1" indent="-571500"/>
            <a:endParaRPr lang="en-US" sz="2600" dirty="0"/>
          </a:p>
        </p:txBody>
      </p:sp>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extBox 1"/>
          <p:cNvSpPr txBox="1"/>
          <p:nvPr/>
        </p:nvSpPr>
        <p:spPr>
          <a:xfrm rot="21012927">
            <a:off x="1216607" y="4042081"/>
            <a:ext cx="7315200" cy="1169551"/>
          </a:xfrm>
          <a:prstGeom prst="rect">
            <a:avLst/>
          </a:prstGeom>
          <a:noFill/>
        </p:spPr>
        <p:txBody>
          <a:bodyPr wrap="square" rtlCol="0">
            <a:spAutoFit/>
          </a:bodyPr>
          <a:lstStyle/>
          <a:p>
            <a:r>
              <a:rPr lang="en-US" dirty="0"/>
              <a:t>“</a:t>
            </a:r>
            <a:r>
              <a:rPr lang="en-US" i="1" dirty="0"/>
              <a:t>Our case challenges the notion that more or new affordable housing in cities is fundamentally helpful for revitalization.  In fact, building affordable housing in the cities has no net revitalizing effect at all</a:t>
            </a:r>
            <a:r>
              <a:rPr lang="en-US" dirty="0"/>
              <a:t>.”</a:t>
            </a:r>
          </a:p>
          <a:p>
            <a:r>
              <a:rPr lang="en-US" sz="1400" dirty="0"/>
              <a:t>Staff attorney, New Jersey Fair Share Housing Center (in </a:t>
            </a:r>
            <a:r>
              <a:rPr lang="en-US" sz="1400" dirty="0" err="1"/>
              <a:t>Neuwirth</a:t>
            </a:r>
            <a:r>
              <a:rPr lang="en-US" sz="1400" dirty="0"/>
              <a:t> 2005)</a:t>
            </a:r>
          </a:p>
        </p:txBody>
      </p:sp>
    </p:spTree>
    <p:extLst>
      <p:ext uri="{BB962C8B-B14F-4D97-AF65-F5344CB8AC3E}">
        <p14:creationId xmlns:p14="http://schemas.microsoft.com/office/powerpoint/2010/main" val="3699321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1" y="1066800"/>
            <a:ext cx="8686800" cy="4038600"/>
          </a:xfrm>
        </p:spPr>
        <p:txBody>
          <a:bodyPr>
            <a:normAutofit/>
          </a:bodyPr>
          <a:lstStyle/>
          <a:p>
            <a:pPr marL="681228" indent="-571500"/>
            <a:r>
              <a:rPr lang="en-US" sz="3200" dirty="0"/>
              <a:t>LIHTC legal action</a:t>
            </a:r>
          </a:p>
          <a:p>
            <a:pPr marL="1081278" lvl="1" indent="-571500"/>
            <a:r>
              <a:rPr lang="en-US" sz="2400" i="1" dirty="0"/>
              <a:t>In re adoption of 2003 Low Income Housing Tax Credit Allocation Plan</a:t>
            </a:r>
            <a:r>
              <a:rPr lang="en-US" sz="2400" dirty="0"/>
              <a:t>, New Jersey</a:t>
            </a:r>
          </a:p>
          <a:p>
            <a:pPr marL="1081278" lvl="1" indent="-571500"/>
            <a:r>
              <a:rPr lang="en-US" sz="2400" i="1" dirty="0"/>
              <a:t>Inclusive Communities Project v. Texas Department of Housing and Community Affairs</a:t>
            </a:r>
            <a:r>
              <a:rPr lang="en-US" sz="2400" dirty="0"/>
              <a:t>, Dallas</a:t>
            </a:r>
            <a:endParaRPr lang="en-US" sz="2400" i="1" dirty="0"/>
          </a:p>
          <a:p>
            <a:pPr marL="1081278" lvl="1" indent="-571500"/>
            <a:r>
              <a:rPr lang="en-US" sz="2400" dirty="0"/>
              <a:t>Minneapolis-Saint Paul complaints</a:t>
            </a:r>
          </a:p>
          <a:p>
            <a:pPr marL="681228" indent="-571500"/>
            <a:r>
              <a:rPr lang="en-US" sz="3200" dirty="0"/>
              <a:t>NLIHC Report, 2012</a:t>
            </a:r>
          </a:p>
          <a:p>
            <a:pPr marL="1081278" lvl="1" indent="-571500"/>
            <a:endParaRPr lang="en-US" sz="2600" dirty="0"/>
          </a:p>
        </p:txBody>
      </p:sp>
      <p:pic>
        <p:nvPicPr>
          <p:cNvPr id="1026" name="Picture 2" descr="See origin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2884">
            <a:off x="3801254" y="4741789"/>
            <a:ext cx="1256678" cy="16218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49418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0" y="1752600"/>
            <a:ext cx="8856689" cy="4876800"/>
          </a:xfrm>
        </p:spPr>
        <p:txBody>
          <a:bodyPr>
            <a:normAutofit/>
          </a:bodyPr>
          <a:lstStyle/>
          <a:p>
            <a:pPr marL="681228" indent="-571500"/>
            <a:r>
              <a:rPr lang="en-US" sz="3200" dirty="0"/>
              <a:t>Supreme Court, 2015 </a:t>
            </a:r>
            <a:r>
              <a:rPr lang="en-US" sz="2400" dirty="0"/>
              <a:t>(</a:t>
            </a:r>
            <a:r>
              <a:rPr lang="en-US" sz="2400" i="1" dirty="0"/>
              <a:t>Texas DHCA v. ICP</a:t>
            </a:r>
            <a:r>
              <a:rPr lang="en-US" sz="2400" dirty="0"/>
              <a:t>)</a:t>
            </a:r>
          </a:p>
        </p:txBody>
      </p:sp>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 </a:t>
            </a:r>
            <a:r>
              <a:rPr kumimoji="0" lang="en-US" sz="2800" b="0" i="0" u="none" strike="noStrike" kern="1200" cap="none" spc="0" normalizeH="0" baseline="0" noProof="0" dirty="0">
                <a:ln>
                  <a:noFill/>
                </a:ln>
                <a:solidFill>
                  <a:schemeClr val="tx2"/>
                </a:solidFill>
                <a:effectLst/>
                <a:uLnTx/>
                <a:uFillTx/>
                <a:ea typeface="+mj-ea"/>
                <a:cs typeface="+mj-cs"/>
              </a:rPr>
              <a:t>(cont.)</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830795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0" y="1752600"/>
            <a:ext cx="8856689" cy="4876800"/>
          </a:xfrm>
        </p:spPr>
        <p:txBody>
          <a:bodyPr>
            <a:normAutofit/>
          </a:bodyPr>
          <a:lstStyle/>
          <a:p>
            <a:pPr marL="681228" indent="-571500"/>
            <a:r>
              <a:rPr lang="en-US" sz="3200" dirty="0"/>
              <a:t>Supreme Court, 2015 </a:t>
            </a:r>
            <a:r>
              <a:rPr lang="en-US" sz="2400" dirty="0"/>
              <a:t>(</a:t>
            </a:r>
            <a:r>
              <a:rPr lang="en-US" sz="2400" i="1" dirty="0"/>
              <a:t>Texas DHCA v. ICP</a:t>
            </a:r>
            <a:r>
              <a:rPr lang="en-US" sz="2400" dirty="0"/>
              <a:t>)</a:t>
            </a:r>
          </a:p>
          <a:p>
            <a:pPr marL="681228" indent="-571500"/>
            <a:endParaRPr lang="en-US" sz="2400" dirty="0"/>
          </a:p>
          <a:p>
            <a:pPr marL="1081278" lvl="1" indent="-571500"/>
            <a:r>
              <a:rPr lang="en-US" sz="2400" dirty="0"/>
              <a:t>Establishes “disparate impact” as actionable standard under the Fair Housing Act</a:t>
            </a:r>
          </a:p>
        </p:txBody>
      </p:sp>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 </a:t>
            </a:r>
            <a:r>
              <a:rPr kumimoji="0" lang="en-US" sz="2800" b="0" i="0" u="none" strike="noStrike" kern="1200" cap="none" spc="0" normalizeH="0" baseline="0" noProof="0" dirty="0">
                <a:ln>
                  <a:noFill/>
                </a:ln>
                <a:solidFill>
                  <a:schemeClr val="tx2"/>
                </a:solidFill>
                <a:effectLst/>
                <a:uLnTx/>
                <a:uFillTx/>
                <a:ea typeface="+mj-ea"/>
                <a:cs typeface="+mj-cs"/>
              </a:rPr>
              <a:t>(cont.)</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63579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0" y="1752600"/>
            <a:ext cx="8856689" cy="4876800"/>
          </a:xfrm>
        </p:spPr>
        <p:txBody>
          <a:bodyPr>
            <a:normAutofit/>
          </a:bodyPr>
          <a:lstStyle/>
          <a:p>
            <a:pPr marL="681228" indent="-571500"/>
            <a:r>
              <a:rPr lang="en-US" sz="3200" dirty="0"/>
              <a:t>Supreme Court, 2015 </a:t>
            </a:r>
            <a:r>
              <a:rPr lang="en-US" sz="2400" dirty="0"/>
              <a:t>(</a:t>
            </a:r>
            <a:r>
              <a:rPr lang="en-US" sz="2400" i="1" dirty="0"/>
              <a:t>Texas DHCA v. ICP</a:t>
            </a:r>
            <a:r>
              <a:rPr lang="en-US" sz="2400" dirty="0"/>
              <a:t>)</a:t>
            </a:r>
          </a:p>
          <a:p>
            <a:pPr marL="1081278" lvl="1" indent="-571500"/>
            <a:r>
              <a:rPr lang="en-US" sz="2400" dirty="0"/>
              <a:t>“</a:t>
            </a:r>
            <a:r>
              <a:rPr lang="en-US" sz="2400" i="1" dirty="0"/>
              <a:t>difficult to say as a general matter that a decision to build low-income housing in a blighted inner-city neighborhood instead of a suburb is discriminatory...</a:t>
            </a:r>
            <a:r>
              <a:rPr lang="en-US" sz="2400" dirty="0"/>
              <a:t>”</a:t>
            </a:r>
          </a:p>
        </p:txBody>
      </p:sp>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 </a:t>
            </a:r>
            <a:r>
              <a:rPr kumimoji="0" lang="en-US" sz="2800" b="0" i="0" u="none" strike="noStrike" kern="1200" cap="none" spc="0" normalizeH="0" baseline="0" noProof="0" dirty="0">
                <a:ln>
                  <a:noFill/>
                </a:ln>
                <a:solidFill>
                  <a:schemeClr val="tx2"/>
                </a:solidFill>
                <a:effectLst/>
                <a:uLnTx/>
                <a:uFillTx/>
                <a:ea typeface="+mj-ea"/>
                <a:cs typeface="+mj-cs"/>
              </a:rPr>
              <a:t>(cont.)</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152601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0" y="1752600"/>
            <a:ext cx="8856689" cy="4876800"/>
          </a:xfrm>
        </p:spPr>
        <p:txBody>
          <a:bodyPr>
            <a:normAutofit/>
          </a:bodyPr>
          <a:lstStyle/>
          <a:p>
            <a:pPr marL="681228" indent="-571500"/>
            <a:r>
              <a:rPr lang="en-US" sz="3200" dirty="0"/>
              <a:t>Supreme Court, 2015 </a:t>
            </a:r>
            <a:r>
              <a:rPr lang="en-US" sz="2400" dirty="0"/>
              <a:t>(</a:t>
            </a:r>
            <a:r>
              <a:rPr lang="en-US" sz="2400" i="1" dirty="0"/>
              <a:t>Texas DHCA v. ICP</a:t>
            </a:r>
            <a:r>
              <a:rPr lang="en-US" sz="2400" dirty="0"/>
              <a:t>)</a:t>
            </a:r>
          </a:p>
          <a:p>
            <a:pPr marL="1081278" lvl="1" indent="-571500"/>
            <a:r>
              <a:rPr lang="en-US" sz="2400" dirty="0"/>
              <a:t>Disparate impact liability does not mandate “</a:t>
            </a:r>
            <a:r>
              <a:rPr lang="en-US" sz="2400" i="1" dirty="0"/>
              <a:t>the displacement of valid governmental policies… The FHA is not an instrument to force housing authorities to reorder their priorities.</a:t>
            </a:r>
            <a:r>
              <a:rPr lang="en-US" sz="2400" dirty="0"/>
              <a:t>” </a:t>
            </a:r>
          </a:p>
        </p:txBody>
      </p:sp>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 </a:t>
            </a:r>
            <a:r>
              <a:rPr kumimoji="0" lang="en-US" sz="2800" b="0" i="0" u="none" strike="noStrike" kern="1200" cap="none" spc="0" normalizeH="0" baseline="0" noProof="0" dirty="0">
                <a:ln>
                  <a:noFill/>
                </a:ln>
                <a:solidFill>
                  <a:schemeClr val="tx2"/>
                </a:solidFill>
                <a:effectLst/>
                <a:uLnTx/>
                <a:uFillTx/>
                <a:ea typeface="+mj-ea"/>
                <a:cs typeface="+mj-cs"/>
              </a:rPr>
              <a:t>(cont.)</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436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72758"/>
            <a:ext cx="7924800" cy="706439"/>
          </a:xfrm>
        </p:spPr>
        <p:txBody>
          <a:bodyPr/>
          <a:lstStyle/>
          <a:p>
            <a:r>
              <a:rPr lang="en-US" sz="4000" i="1" dirty="0">
                <a:solidFill>
                  <a:schemeClr val="tx2"/>
                </a:solidFill>
                <a:latin typeface="+mn-lt"/>
              </a:rPr>
              <a:t>O</a:t>
            </a:r>
            <a:r>
              <a:rPr lang="en-US" sz="4000" i="1" cap="none" dirty="0">
                <a:solidFill>
                  <a:schemeClr val="tx2"/>
                </a:solidFill>
                <a:latin typeface="+mn-lt"/>
              </a:rPr>
              <a:t>tero</a:t>
            </a:r>
            <a:r>
              <a:rPr lang="en-US" sz="4000" i="1" dirty="0">
                <a:solidFill>
                  <a:schemeClr val="tx2"/>
                </a:solidFill>
                <a:latin typeface="+mn-lt"/>
              </a:rPr>
              <a:t> </a:t>
            </a:r>
            <a:r>
              <a:rPr lang="en-US" sz="4000" i="1" cap="none" dirty="0">
                <a:solidFill>
                  <a:schemeClr val="tx2"/>
                </a:solidFill>
                <a:latin typeface="+mn-lt"/>
              </a:rPr>
              <a:t>v. </a:t>
            </a:r>
            <a:r>
              <a:rPr lang="en-US" sz="4000" i="1" dirty="0" err="1">
                <a:solidFill>
                  <a:schemeClr val="tx2"/>
                </a:solidFill>
                <a:latin typeface="+mn-lt"/>
              </a:rPr>
              <a:t>nycha</a:t>
            </a:r>
            <a:endParaRPr lang="en-US" sz="4000" i="1" dirty="0">
              <a:solidFill>
                <a:schemeClr val="tx2"/>
              </a:solidFill>
              <a:latin typeface="+mn-lt"/>
            </a:endParaRPr>
          </a:p>
        </p:txBody>
      </p:sp>
      <p:sp>
        <p:nvSpPr>
          <p:cNvPr id="3" name="Content Placeholder 2"/>
          <p:cNvSpPr>
            <a:spLocks noGrp="1"/>
          </p:cNvSpPr>
          <p:nvPr>
            <p:ph sz="quarter" idx="13"/>
          </p:nvPr>
        </p:nvSpPr>
        <p:spPr>
          <a:xfrm>
            <a:off x="460375" y="1600200"/>
            <a:ext cx="7924800" cy="4114800"/>
          </a:xfrm>
        </p:spPr>
        <p:txBody>
          <a:bodyPr>
            <a:normAutofit/>
          </a:bodyPr>
          <a:lstStyle/>
          <a:p>
            <a:r>
              <a:rPr lang="en-US" sz="2600" dirty="0"/>
              <a:t>NYCHA appeals</a:t>
            </a:r>
          </a:p>
          <a:p>
            <a:pPr lvl="1"/>
            <a:r>
              <a:rPr lang="en-US" sz="1800" dirty="0"/>
              <a:t>re-housing former site residents would create a “pocket ghetto” likely to trigger white flight and create a larger segregated community.</a:t>
            </a:r>
          </a:p>
          <a:p>
            <a:pPr lvl="1"/>
            <a:r>
              <a:rPr lang="en-US" sz="1800" dirty="0"/>
              <a:t>Court references Senator Mondale’s statement that Fair Housing Act </a:t>
            </a:r>
            <a:r>
              <a:rPr lang="en-US" sz="1800" i="1" dirty="0"/>
              <a:t>“was designed to replace the ghettos ‘by truly integrated and balanced living patterns.’”</a:t>
            </a:r>
          </a:p>
        </p:txBody>
      </p:sp>
      <p:sp>
        <p:nvSpPr>
          <p:cNvPr id="4" name="AutoShape 2" descr="Image result for SPURA lower east sid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PURA lower east side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PURA lower east side m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PURA lower east side ma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static.wixstatic.com/media/1f1594_6176c1f24d2244e791b820ca92b69330~mv2.jpg/v1/fill/w_600,h_332,al_c,q_80,usm_0.66_1.00_0.01/1f1594_6176c1f24d2244e791b820ca92b69330~mv2.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9628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11" y="1752600"/>
            <a:ext cx="8686799" cy="4114800"/>
          </a:xfrm>
        </p:spPr>
        <p:txBody>
          <a:bodyPr>
            <a:normAutofit/>
          </a:bodyPr>
          <a:lstStyle/>
          <a:p>
            <a:pPr marL="681228" indent="-571500"/>
            <a:r>
              <a:rPr lang="en-US" sz="3200" dirty="0"/>
              <a:t>Supreme Court, 2015 </a:t>
            </a:r>
            <a:r>
              <a:rPr lang="en-US" sz="2400" dirty="0"/>
              <a:t>(</a:t>
            </a:r>
            <a:r>
              <a:rPr lang="en-US" sz="2400" i="1" dirty="0"/>
              <a:t>Texas DHCA v. ICP</a:t>
            </a:r>
            <a:r>
              <a:rPr lang="en-US" sz="2400" dirty="0"/>
              <a:t>)</a:t>
            </a:r>
          </a:p>
          <a:p>
            <a:pPr marL="1081278" lvl="1" indent="-571500"/>
            <a:r>
              <a:rPr lang="en-US" sz="2400" dirty="0"/>
              <a:t>“</a:t>
            </a:r>
            <a:r>
              <a:rPr lang="en-US" sz="2400" i="1" dirty="0"/>
              <a:t>It would be paradoxical to construe the FHA to impose onerous costs on actors who encourage revitalizing dilapidated housing in our Nation’s cities merely because some other priority might seem preferable</a:t>
            </a:r>
            <a:r>
              <a:rPr lang="en-US" sz="2400" dirty="0"/>
              <a:t>.”</a:t>
            </a:r>
          </a:p>
          <a:p>
            <a:pPr marL="509778" lvl="1" indent="0">
              <a:buNone/>
            </a:pPr>
            <a:endParaRPr lang="en-US" sz="2400" dirty="0"/>
          </a:p>
        </p:txBody>
      </p:sp>
      <p:sp>
        <p:nvSpPr>
          <p:cNvPr id="4" name="Title 1"/>
          <p:cNvSpPr txBox="1">
            <a:spLocks/>
          </p:cNvSpPr>
          <p:nvPr/>
        </p:nvSpPr>
        <p:spPr>
          <a:xfrm>
            <a:off x="380999" y="1524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ea typeface="+mj-ea"/>
                <a:cs typeface="+mj-cs"/>
              </a:rPr>
              <a:t>Contemporary manifestations </a:t>
            </a:r>
            <a:r>
              <a:rPr kumimoji="0" lang="en-US" sz="2800" b="0" i="0" u="none" strike="noStrike" kern="1200" cap="none" spc="0" normalizeH="0" baseline="0" noProof="0" dirty="0">
                <a:ln>
                  <a:noFill/>
                </a:ln>
                <a:solidFill>
                  <a:schemeClr val="tx2"/>
                </a:solidFill>
                <a:effectLst/>
                <a:uLnTx/>
                <a:uFillTx/>
                <a:ea typeface="+mj-ea"/>
                <a:cs typeface="+mj-cs"/>
              </a:rPr>
              <a:t>(cont.)</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94181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066800"/>
            <a:ext cx="8458199" cy="5257800"/>
          </a:xfrm>
        </p:spPr>
        <p:txBody>
          <a:bodyPr>
            <a:normAutofit/>
          </a:bodyPr>
          <a:lstStyle/>
          <a:p>
            <a:pPr marL="681228" indent="-571500"/>
            <a:endParaRPr lang="en-US" sz="1400" dirty="0"/>
          </a:p>
          <a:p>
            <a:pPr marL="681228" indent="-571500"/>
            <a:r>
              <a:rPr lang="en-US" sz="2400" dirty="0"/>
              <a:t>Can we increase choice without placing the burden on members of protected classes?</a:t>
            </a:r>
          </a:p>
          <a:p>
            <a:pPr marL="1081278" lvl="1" indent="-571500"/>
            <a:r>
              <a:rPr lang="en-US" sz="2000" dirty="0"/>
              <a:t>choice to stay, the ability to leave</a:t>
            </a:r>
          </a:p>
          <a:p>
            <a:pPr marL="1081278" lvl="1" indent="-571500"/>
            <a:r>
              <a:rPr lang="en-US" sz="2000" dirty="0"/>
              <a:t>equal access (non-discrimination) to increase choice</a:t>
            </a:r>
          </a:p>
          <a:p>
            <a:pPr marL="1081278" lvl="1" indent="-571500"/>
            <a:r>
              <a:rPr lang="en-US" sz="2000" dirty="0"/>
              <a:t>open up exclusionary communities (Station 1)</a:t>
            </a:r>
          </a:p>
          <a:p>
            <a:pPr marL="681228" indent="-571500"/>
            <a:r>
              <a:rPr lang="en-US" sz="2400" dirty="0"/>
              <a:t>The burdens of integration</a:t>
            </a:r>
          </a:p>
          <a:p>
            <a:pPr marL="1081278" lvl="1" indent="-571500"/>
            <a:r>
              <a:rPr lang="en-US" sz="2000" dirty="0"/>
              <a:t>contact theory</a:t>
            </a:r>
          </a:p>
          <a:p>
            <a:pPr marL="1081278" lvl="1" indent="-571500"/>
            <a:r>
              <a:rPr lang="en-US" sz="2000" dirty="0"/>
              <a:t>enforced minority status</a:t>
            </a:r>
          </a:p>
          <a:p>
            <a:pPr marL="1081278" lvl="1" indent="-571500"/>
            <a:r>
              <a:rPr lang="en-US" sz="2000" dirty="0"/>
              <a:t>relocation</a:t>
            </a:r>
          </a:p>
          <a:p>
            <a:pPr marL="1081278" lvl="1" indent="-571500"/>
            <a:r>
              <a:rPr lang="en-US" sz="2000" dirty="0"/>
              <a:t>forfeiture of community</a:t>
            </a:r>
          </a:p>
          <a:p>
            <a:pPr marL="681228" indent="-571500"/>
            <a:endParaRPr lang="en-US" sz="2400" dirty="0"/>
          </a:p>
          <a:p>
            <a:pPr marL="109728" indent="0">
              <a:buNone/>
            </a:pPr>
            <a:endParaRPr lang="en-US" sz="2400" dirty="0"/>
          </a:p>
        </p:txBody>
      </p:sp>
      <p:sp>
        <p:nvSpPr>
          <p:cNvPr id="4" name="Title 1"/>
          <p:cNvSpPr txBox="1">
            <a:spLocks/>
          </p:cNvSpPr>
          <p:nvPr/>
        </p:nvSpPr>
        <p:spPr>
          <a:xfrm>
            <a:off x="609600" y="304800"/>
            <a:ext cx="8364511" cy="914400"/>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dirty="0">
                <a:solidFill>
                  <a:schemeClr val="tx2"/>
                </a:solidFill>
                <a:ea typeface="+mj-ea"/>
                <a:cs typeface="+mj-cs"/>
              </a:rPr>
              <a:t>Choice and Burden</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170346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066800"/>
            <a:ext cx="8534400" cy="3657600"/>
          </a:xfrm>
        </p:spPr>
        <p:txBody>
          <a:bodyPr>
            <a:normAutofit/>
          </a:bodyPr>
          <a:lstStyle/>
          <a:p>
            <a:pPr marL="681228" indent="-571500"/>
            <a:endParaRPr lang="en-US" sz="1400" dirty="0"/>
          </a:p>
          <a:p>
            <a:pPr marL="109728" indent="0">
              <a:buNone/>
            </a:pPr>
            <a:r>
              <a:rPr lang="en-US" sz="2400" i="1" dirty="0"/>
              <a:t>“Policies that seek to end unjust racial inequality by pushing, or even nudging, blacks into residential integration or that make needed resources available only on condition that blacks are willing to integrate show a lack of respect for those they aim to assist.”   </a:t>
            </a:r>
          </a:p>
          <a:p>
            <a:pPr marL="109728" indent="0">
              <a:buNone/>
            </a:pPr>
            <a:r>
              <a:rPr lang="en-US" sz="2400" i="1" dirty="0">
                <a:solidFill>
                  <a:schemeClr val="tx2"/>
                </a:solidFill>
              </a:rPr>
              <a:t>				</a:t>
            </a:r>
          </a:p>
          <a:p>
            <a:pPr marL="109728" indent="0" algn="r">
              <a:buNone/>
            </a:pPr>
            <a:r>
              <a:rPr lang="en-US" sz="2000" dirty="0">
                <a:solidFill>
                  <a:schemeClr val="tx2"/>
                </a:solidFill>
              </a:rPr>
              <a:t>Tommie Shelby, </a:t>
            </a:r>
            <a:r>
              <a:rPr lang="en-US" sz="2000" i="1" dirty="0">
                <a:solidFill>
                  <a:schemeClr val="tx2"/>
                </a:solidFill>
              </a:rPr>
              <a:t>Dark Ghettos,</a:t>
            </a:r>
            <a:r>
              <a:rPr lang="en-US" sz="2000" dirty="0">
                <a:solidFill>
                  <a:schemeClr val="tx2"/>
                </a:solidFill>
              </a:rPr>
              <a:t> 2017.</a:t>
            </a:r>
          </a:p>
          <a:p>
            <a:pPr marL="681228" indent="-571500"/>
            <a:endParaRPr lang="en-US" sz="2400" dirty="0"/>
          </a:p>
          <a:p>
            <a:pPr marL="109728" indent="0">
              <a:buNone/>
            </a:pPr>
            <a:endParaRPr lang="en-US" sz="2400" dirty="0"/>
          </a:p>
        </p:txBody>
      </p:sp>
    </p:spTree>
    <p:extLst>
      <p:ext uri="{BB962C8B-B14F-4D97-AF65-F5344CB8AC3E}">
        <p14:creationId xmlns:p14="http://schemas.microsoft.com/office/powerpoint/2010/main" val="1850711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9338"/>
            <a:ext cx="4312085" cy="648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45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72758"/>
            <a:ext cx="7924800" cy="706439"/>
          </a:xfrm>
        </p:spPr>
        <p:txBody>
          <a:bodyPr/>
          <a:lstStyle/>
          <a:p>
            <a:r>
              <a:rPr lang="en-US" sz="4000" i="1" dirty="0">
                <a:solidFill>
                  <a:schemeClr val="tx2"/>
                </a:solidFill>
                <a:latin typeface="+mn-lt"/>
              </a:rPr>
              <a:t>O</a:t>
            </a:r>
            <a:r>
              <a:rPr lang="en-US" sz="4000" i="1" cap="none" dirty="0">
                <a:solidFill>
                  <a:schemeClr val="tx2"/>
                </a:solidFill>
                <a:latin typeface="+mn-lt"/>
              </a:rPr>
              <a:t>tero</a:t>
            </a:r>
            <a:r>
              <a:rPr lang="en-US" sz="4000" i="1" dirty="0">
                <a:solidFill>
                  <a:schemeClr val="tx2"/>
                </a:solidFill>
                <a:latin typeface="+mn-lt"/>
              </a:rPr>
              <a:t> </a:t>
            </a:r>
            <a:r>
              <a:rPr lang="en-US" sz="4000" i="1" cap="none" dirty="0">
                <a:solidFill>
                  <a:schemeClr val="tx2"/>
                </a:solidFill>
                <a:latin typeface="+mn-lt"/>
              </a:rPr>
              <a:t>v. </a:t>
            </a:r>
            <a:r>
              <a:rPr lang="en-US" sz="4000" i="1" dirty="0" err="1">
                <a:solidFill>
                  <a:schemeClr val="tx2"/>
                </a:solidFill>
                <a:latin typeface="+mn-lt"/>
              </a:rPr>
              <a:t>nycha</a:t>
            </a:r>
            <a:endParaRPr lang="en-US" sz="4000" i="1" dirty="0">
              <a:solidFill>
                <a:schemeClr val="tx2"/>
              </a:solidFill>
              <a:latin typeface="+mn-lt"/>
            </a:endParaRPr>
          </a:p>
        </p:txBody>
      </p:sp>
      <p:sp>
        <p:nvSpPr>
          <p:cNvPr id="3" name="Content Placeholder 2"/>
          <p:cNvSpPr>
            <a:spLocks noGrp="1"/>
          </p:cNvSpPr>
          <p:nvPr>
            <p:ph sz="quarter" idx="13"/>
          </p:nvPr>
        </p:nvSpPr>
        <p:spPr>
          <a:xfrm>
            <a:off x="460375" y="1600200"/>
            <a:ext cx="7924800" cy="4114800"/>
          </a:xfrm>
        </p:spPr>
        <p:txBody>
          <a:bodyPr>
            <a:normAutofit fontScale="92500" lnSpcReduction="10000"/>
          </a:bodyPr>
          <a:lstStyle/>
          <a:p>
            <a:r>
              <a:rPr lang="en-US" sz="2800" dirty="0"/>
              <a:t>NYCHA appeals</a:t>
            </a:r>
          </a:p>
          <a:p>
            <a:pPr lvl="1"/>
            <a:r>
              <a:rPr lang="en-US" sz="1900" i="1" dirty="0"/>
              <a:t>“The affirmative duty to … promote the policy of fair, integrated housing is not to be put aside whenever racial minorities are willing to accept segregated housing.  The purpose of racial integration is to benefit the community as a whole, not just certain of its members.”</a:t>
            </a:r>
          </a:p>
          <a:p>
            <a:pPr lvl="1"/>
            <a:endParaRPr lang="en-US" sz="1900" i="1" dirty="0"/>
          </a:p>
          <a:p>
            <a:pPr lvl="1"/>
            <a:r>
              <a:rPr lang="en-US" sz="1900" i="1" dirty="0"/>
              <a:t>“To allow housing officials to make decisions having the long range effect of increasing or maintaining racially segregated housing patterns merely because minority groups will gain an immediate benefit would render such persons willing, and perhaps unwitting, partners in the trend toward ghettoization of our urban centers.”</a:t>
            </a:r>
          </a:p>
          <a:p>
            <a:pPr lvl="1"/>
            <a:endParaRPr lang="en-US" sz="2400" dirty="0"/>
          </a:p>
        </p:txBody>
      </p:sp>
      <p:sp>
        <p:nvSpPr>
          <p:cNvPr id="4" name="AutoShape 2" descr="Image result for SPURA lower east sid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PURA lower east side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PURA lower east side m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PURA lower east side ma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static.wixstatic.com/media/1f1594_6176c1f24d2244e791b820ca92b69330~mv2.jpg/v1/fill/w_600,h_332,al_c,q_80,usm_0.66_1.00_0.01/1f1594_6176c1f24d2244e791b820ca92b69330~mv2.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9326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72758"/>
            <a:ext cx="7924800" cy="706439"/>
          </a:xfrm>
        </p:spPr>
        <p:txBody>
          <a:bodyPr/>
          <a:lstStyle/>
          <a:p>
            <a:r>
              <a:rPr lang="en-US" sz="4000" i="1" dirty="0">
                <a:solidFill>
                  <a:schemeClr val="tx2"/>
                </a:solidFill>
                <a:latin typeface="+mn-lt"/>
              </a:rPr>
              <a:t>O</a:t>
            </a:r>
            <a:r>
              <a:rPr lang="en-US" sz="4000" i="1" cap="none" dirty="0">
                <a:solidFill>
                  <a:schemeClr val="tx2"/>
                </a:solidFill>
                <a:latin typeface="+mn-lt"/>
              </a:rPr>
              <a:t>tero</a:t>
            </a:r>
            <a:r>
              <a:rPr lang="en-US" sz="4000" i="1" dirty="0">
                <a:solidFill>
                  <a:schemeClr val="tx2"/>
                </a:solidFill>
                <a:latin typeface="+mn-lt"/>
              </a:rPr>
              <a:t> </a:t>
            </a:r>
            <a:r>
              <a:rPr lang="en-US" sz="4000" i="1" cap="none" dirty="0">
                <a:solidFill>
                  <a:schemeClr val="tx2"/>
                </a:solidFill>
                <a:latin typeface="+mn-lt"/>
              </a:rPr>
              <a:t>v. </a:t>
            </a:r>
            <a:r>
              <a:rPr lang="en-US" sz="4000" i="1" dirty="0" err="1">
                <a:solidFill>
                  <a:schemeClr val="tx2"/>
                </a:solidFill>
                <a:latin typeface="+mn-lt"/>
              </a:rPr>
              <a:t>nycha</a:t>
            </a:r>
            <a:endParaRPr lang="en-US" sz="4000" i="1" dirty="0">
              <a:solidFill>
                <a:schemeClr val="tx2"/>
              </a:solidFill>
              <a:latin typeface="+mn-lt"/>
            </a:endParaRPr>
          </a:p>
        </p:txBody>
      </p:sp>
      <p:sp>
        <p:nvSpPr>
          <p:cNvPr id="3" name="Content Placeholder 2"/>
          <p:cNvSpPr>
            <a:spLocks noGrp="1"/>
          </p:cNvSpPr>
          <p:nvPr>
            <p:ph sz="quarter" idx="13"/>
          </p:nvPr>
        </p:nvSpPr>
        <p:spPr>
          <a:xfrm>
            <a:off x="460375" y="1600200"/>
            <a:ext cx="7924800" cy="4114800"/>
          </a:xfrm>
        </p:spPr>
        <p:txBody>
          <a:bodyPr>
            <a:normAutofit/>
          </a:bodyPr>
          <a:lstStyle/>
          <a:p>
            <a:pPr marL="457200" indent="-457200">
              <a:buFont typeface="+mj-lt"/>
              <a:buAutoNum type="arabicPeriod"/>
            </a:pPr>
            <a:r>
              <a:rPr lang="en-US" sz="2400" dirty="0"/>
              <a:t>Enshrines ‘tipping point’ as guiding principle of housing allocation</a:t>
            </a:r>
          </a:p>
          <a:p>
            <a:pPr marL="457200" indent="-457200">
              <a:buFont typeface="+mj-lt"/>
              <a:buAutoNum type="arabicPeriod"/>
            </a:pPr>
            <a:r>
              <a:rPr lang="en-US" sz="2400" dirty="0"/>
              <a:t>Defines integration as the level of neighborhood diversity that whites </a:t>
            </a:r>
            <a:r>
              <a:rPr lang="en-US" sz="2400"/>
              <a:t>will tolerate</a:t>
            </a:r>
            <a:endParaRPr lang="en-US" sz="2400" dirty="0"/>
          </a:p>
          <a:p>
            <a:pPr marL="457200" indent="-457200">
              <a:buFont typeface="+mj-lt"/>
              <a:buAutoNum type="arabicPeriod"/>
            </a:pPr>
            <a:r>
              <a:rPr lang="en-US" sz="2400" dirty="0"/>
              <a:t>Logic suggests people of color must be small minority within larger white community</a:t>
            </a:r>
          </a:p>
          <a:p>
            <a:pPr marL="457200" indent="-457200">
              <a:buFont typeface="+mj-lt"/>
              <a:buAutoNum type="arabicPeriod"/>
            </a:pPr>
            <a:r>
              <a:rPr lang="en-US" sz="2400" dirty="0"/>
              <a:t>Elevates integration above the equal access objective</a:t>
            </a:r>
          </a:p>
          <a:p>
            <a:pPr marL="457200" indent="-457200">
              <a:buFont typeface="+mj-lt"/>
              <a:buAutoNum type="arabicPeriod"/>
            </a:pPr>
            <a:r>
              <a:rPr lang="en-US" sz="2400" dirty="0"/>
              <a:t>Ratifies integration even when it imposes specific burdens on people of color</a:t>
            </a:r>
            <a:r>
              <a:rPr lang="en-US" sz="2000" dirty="0"/>
              <a:t> </a:t>
            </a:r>
          </a:p>
        </p:txBody>
      </p:sp>
      <p:sp>
        <p:nvSpPr>
          <p:cNvPr id="4" name="AutoShape 2" descr="Image result for SPURA lower east sid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PURA lower east side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PURA lower east side m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PURA lower east side ma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static.wixstatic.com/media/1f1594_6176c1f24d2244e791b820ca92b69330~mv2.jpg/v1/fill/w_600,h_332,al_c,q_80,usm_0.66_1.00_0.01/1f1594_6176c1f24d2244e791b820ca92b69330~mv2.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8119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a:solidFill>
                  <a:schemeClr val="tx2"/>
                </a:solidFill>
                <a:latin typeface="+mn-lt"/>
              </a:rPr>
              <a:t>Integration as one-way street</a:t>
            </a:r>
          </a:p>
        </p:txBody>
      </p:sp>
      <p:sp>
        <p:nvSpPr>
          <p:cNvPr id="3" name="Content Placeholder 2"/>
          <p:cNvSpPr>
            <a:spLocks noGrp="1"/>
          </p:cNvSpPr>
          <p:nvPr>
            <p:ph sz="quarter" idx="13"/>
          </p:nvPr>
        </p:nvSpPr>
        <p:spPr>
          <a:xfrm>
            <a:off x="609600" y="1600200"/>
            <a:ext cx="7924800" cy="4876800"/>
          </a:xfrm>
        </p:spPr>
        <p:txBody>
          <a:bodyPr>
            <a:normAutofit/>
          </a:bodyPr>
          <a:lstStyle/>
          <a:p>
            <a:pPr marL="0" indent="0">
              <a:buNone/>
            </a:pPr>
            <a:r>
              <a:rPr lang="en-US" sz="2000" dirty="0"/>
              <a:t>Integration</a:t>
            </a:r>
            <a:r>
              <a:rPr lang="en-US" sz="2000" i="1" dirty="0"/>
              <a:t> “based on complete acceptance of the fact that in order to have a decent house or education, black people must move into a white neighborhood or send their children to a white school. This reinforces, among both black and white, the idea that ‘white’ is automatically superior and ‘black’ is by definition inferior.  For this reason, ‘integration’ is a subterfuge for the maintenance of white supremacy… Such situations will not change until black people become equal in a way that means something, and integration ceases to be a one-way street.”</a:t>
            </a:r>
            <a:r>
              <a:rPr lang="en-US" sz="2000" dirty="0"/>
              <a:t>  </a:t>
            </a:r>
          </a:p>
          <a:p>
            <a:pPr marL="0" indent="0">
              <a:buNone/>
            </a:pPr>
            <a:r>
              <a:rPr lang="en-US" sz="2000" dirty="0"/>
              <a:t> </a:t>
            </a:r>
          </a:p>
        </p:txBody>
      </p:sp>
    </p:spTree>
    <p:extLst>
      <p:ext uri="{BB962C8B-B14F-4D97-AF65-F5344CB8AC3E}">
        <p14:creationId xmlns:p14="http://schemas.microsoft.com/office/powerpoint/2010/main" val="210850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a:solidFill>
                  <a:schemeClr val="tx2"/>
                </a:solidFill>
                <a:latin typeface="+mn-lt"/>
              </a:rPr>
              <a:t>Integration as one-way street</a:t>
            </a:r>
          </a:p>
        </p:txBody>
      </p:sp>
      <p:sp>
        <p:nvSpPr>
          <p:cNvPr id="3" name="Content Placeholder 2"/>
          <p:cNvSpPr>
            <a:spLocks noGrp="1"/>
          </p:cNvSpPr>
          <p:nvPr>
            <p:ph sz="quarter" idx="13"/>
          </p:nvPr>
        </p:nvSpPr>
        <p:spPr>
          <a:xfrm>
            <a:off x="609600" y="1600200"/>
            <a:ext cx="7924800" cy="4876800"/>
          </a:xfrm>
        </p:spPr>
        <p:txBody>
          <a:bodyPr>
            <a:normAutofit/>
          </a:bodyPr>
          <a:lstStyle/>
          <a:p>
            <a:pPr marL="0" indent="0">
              <a:buNone/>
            </a:pPr>
            <a:r>
              <a:rPr lang="en-US" sz="2000" dirty="0"/>
              <a:t>Integration</a:t>
            </a:r>
            <a:r>
              <a:rPr lang="en-US" sz="2000" i="1" dirty="0"/>
              <a:t> “based on complete acceptance of the fact that in order to have a decent house or education, black people must move into a white neighborhood or send their children to a white school. This reinforces, among both black and white, the idea that ‘white’ is automatically superior and ‘black’ is by definition inferior.  For this reason, ‘integration’ is a subterfuge for the maintenance of white supremacy… Such situations will not change until black people become equal in a way that means something, and integration ceases to be a one-way street.”</a:t>
            </a:r>
            <a:r>
              <a:rPr lang="en-US" sz="2000" dirty="0"/>
              <a:t>  </a:t>
            </a:r>
          </a:p>
          <a:p>
            <a:pPr marL="0" indent="0" algn="r">
              <a:buNone/>
            </a:pPr>
            <a:r>
              <a:rPr lang="en-US" sz="2000" dirty="0"/>
              <a:t> </a:t>
            </a:r>
            <a:r>
              <a:rPr lang="en-US" sz="2000" dirty="0" err="1"/>
              <a:t>Stokely</a:t>
            </a:r>
            <a:r>
              <a:rPr lang="en-US" sz="2000" dirty="0"/>
              <a:t> Carmichael, 1966</a:t>
            </a:r>
          </a:p>
        </p:txBody>
      </p:sp>
    </p:spTree>
    <p:extLst>
      <p:ext uri="{BB962C8B-B14F-4D97-AF65-F5344CB8AC3E}">
        <p14:creationId xmlns:p14="http://schemas.microsoft.com/office/powerpoint/2010/main" val="250460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50B0-47C2-435E-8268-54A672CDF076}"/>
              </a:ext>
            </a:extLst>
          </p:cNvPr>
          <p:cNvSpPr>
            <a:spLocks noGrp="1"/>
          </p:cNvSpPr>
          <p:nvPr>
            <p:ph type="title"/>
          </p:nvPr>
        </p:nvSpPr>
        <p:spPr>
          <a:xfrm>
            <a:off x="381000" y="76200"/>
            <a:ext cx="7924800" cy="609600"/>
          </a:xfrm>
        </p:spPr>
        <p:txBody>
          <a:bodyPr/>
          <a:lstStyle/>
          <a:p>
            <a:r>
              <a:rPr lang="en-US" dirty="0"/>
              <a:t>The “white proximity model”</a:t>
            </a:r>
          </a:p>
        </p:txBody>
      </p:sp>
      <p:pic>
        <p:nvPicPr>
          <p:cNvPr id="5" name="Picture 4" descr="A picture containing text&#10;&#10;Description automatically generated">
            <a:extLst>
              <a:ext uri="{FF2B5EF4-FFF2-40B4-BE49-F238E27FC236}">
                <a16:creationId xmlns:a16="http://schemas.microsoft.com/office/drawing/2014/main" id="{B31128A6-ED60-4562-A59C-C186F585B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825" y="1271587"/>
            <a:ext cx="5848350" cy="4314825"/>
          </a:xfrm>
          <a:prstGeom prst="rect">
            <a:avLst/>
          </a:prstGeom>
        </p:spPr>
      </p:pic>
    </p:spTree>
    <p:extLst>
      <p:ext uri="{BB962C8B-B14F-4D97-AF65-F5344CB8AC3E}">
        <p14:creationId xmlns:p14="http://schemas.microsoft.com/office/powerpoint/2010/main" val="377712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00200" y="552450"/>
            <a:ext cx="5694475" cy="5092038"/>
          </a:xfrm>
        </p:spPr>
        <p:txBody>
          <a:bodyPr>
            <a:normAutofit/>
          </a:bodyPr>
          <a:lstStyle/>
          <a:p>
            <a:pPr marL="109728" indent="0">
              <a:buNone/>
            </a:pPr>
            <a:r>
              <a:rPr lang="en-US" dirty="0"/>
              <a:t>                                              </a:t>
            </a:r>
          </a:p>
          <a:p>
            <a:pPr marL="109728" indent="0">
              <a:buNone/>
            </a:pPr>
            <a:r>
              <a:rPr lang="en-US" sz="2000" dirty="0"/>
              <a:t>                         Affordable housing &amp; </a:t>
            </a:r>
          </a:p>
          <a:p>
            <a:pPr marL="109728" indent="0">
              <a:buNone/>
            </a:pPr>
            <a:r>
              <a:rPr lang="en-US" sz="2000" dirty="0"/>
              <a:t>                       community development</a:t>
            </a:r>
          </a:p>
          <a:p>
            <a:pPr marL="109728" indent="0">
              <a:buNone/>
            </a:pPr>
            <a:r>
              <a:rPr lang="en-US" sz="2000" dirty="0"/>
              <a:t>                                 advocates</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r>
              <a:rPr lang="en-US" sz="2000" dirty="0"/>
              <a:t>                                Fair housing </a:t>
            </a:r>
          </a:p>
          <a:p>
            <a:pPr marL="109728" indent="0">
              <a:buNone/>
            </a:pPr>
            <a:r>
              <a:rPr lang="en-US" sz="2000" dirty="0"/>
              <a:t>                                  advocates</a:t>
            </a:r>
          </a:p>
          <a:p>
            <a:endParaRPr lang="en-US" dirty="0"/>
          </a:p>
          <a:p>
            <a:pPr marL="109728" indent="0">
              <a:buNone/>
            </a:pPr>
            <a:endParaRPr lang="en-US" dirty="0"/>
          </a:p>
        </p:txBody>
      </p:sp>
      <p:pic>
        <p:nvPicPr>
          <p:cNvPr id="1026" name="Picture 2" descr="Image result for affordable housing r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450" y="333374"/>
            <a:ext cx="2095500" cy="21812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fair housing ral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fair housing rall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fair housing rall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fairhousingwisconsin.com/images/img_openhousing_rall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 y="3276600"/>
            <a:ext cx="333586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air housing ra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64821"/>
            <a:ext cx="2854550" cy="21381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air housing ral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65" y="552449"/>
            <a:ext cx="2619375" cy="17430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6EB8A94-ABC3-5645-922B-7F9A4B97639B}"/>
              </a:ext>
            </a:extLst>
          </p:cNvPr>
          <p:cNvCxnSpPr/>
          <p:nvPr/>
        </p:nvCxnSpPr>
        <p:spPr>
          <a:xfrm>
            <a:off x="460375" y="2906711"/>
            <a:ext cx="7997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954864"/>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5158</TotalTime>
  <Words>1695</Words>
  <Application>Microsoft Office PowerPoint</Application>
  <PresentationFormat>On-screen Show (4:3)</PresentationFormat>
  <Paragraphs>216</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Georgia</vt:lpstr>
      <vt:lpstr>Horizon</vt:lpstr>
      <vt:lpstr>PowerPoint Presentation</vt:lpstr>
      <vt:lpstr>PowerPoint Presentation</vt:lpstr>
      <vt:lpstr>Otero v. nycha</vt:lpstr>
      <vt:lpstr>Otero v. nycha</vt:lpstr>
      <vt:lpstr>Otero v. nycha</vt:lpstr>
      <vt:lpstr>Integration as one-way street</vt:lpstr>
      <vt:lpstr>Integration as one-way street</vt:lpstr>
      <vt:lpstr>The “white proximity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Humphrey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Edward G Goetz</cp:lastModifiedBy>
  <cp:revision>261</cp:revision>
  <dcterms:created xsi:type="dcterms:W3CDTF">2011-11-22T13:27:01Z</dcterms:created>
  <dcterms:modified xsi:type="dcterms:W3CDTF">2020-09-29T19:09:45Z</dcterms:modified>
</cp:coreProperties>
</file>